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2" r:id="rId10"/>
    <p:sldId id="264" r:id="rId11"/>
    <p:sldId id="265" r:id="rId12"/>
    <p:sldId id="268" r:id="rId13"/>
    <p:sldId id="269" r:id="rId14"/>
    <p:sldId id="270" r:id="rId15"/>
    <p:sldId id="271"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757B6-B4F4-46E1-9C94-02A59E0F7F18}"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FD2CC-A712-49E6-8B02-4E8418CE689F}" type="slidenum">
              <a:rPr lang="en-US" smtClean="0"/>
              <a:t>‹#›</a:t>
            </a:fld>
            <a:endParaRPr lang="en-US"/>
          </a:p>
        </p:txBody>
      </p:sp>
    </p:spTree>
    <p:extLst>
      <p:ext uri="{BB962C8B-B14F-4D97-AF65-F5344CB8AC3E}">
        <p14:creationId xmlns:p14="http://schemas.microsoft.com/office/powerpoint/2010/main" val="289834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757B6-B4F4-46E1-9C94-02A59E0F7F18}"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FD2CC-A712-49E6-8B02-4E8418CE689F}" type="slidenum">
              <a:rPr lang="en-US" smtClean="0"/>
              <a:t>‹#›</a:t>
            </a:fld>
            <a:endParaRPr lang="en-US"/>
          </a:p>
        </p:txBody>
      </p:sp>
    </p:spTree>
    <p:extLst>
      <p:ext uri="{BB962C8B-B14F-4D97-AF65-F5344CB8AC3E}">
        <p14:creationId xmlns:p14="http://schemas.microsoft.com/office/powerpoint/2010/main" val="211217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757B6-B4F4-46E1-9C94-02A59E0F7F18}"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FD2CC-A712-49E6-8B02-4E8418CE689F}" type="slidenum">
              <a:rPr lang="en-US" smtClean="0"/>
              <a:t>‹#›</a:t>
            </a:fld>
            <a:endParaRPr lang="en-US"/>
          </a:p>
        </p:txBody>
      </p:sp>
    </p:spTree>
    <p:extLst>
      <p:ext uri="{BB962C8B-B14F-4D97-AF65-F5344CB8AC3E}">
        <p14:creationId xmlns:p14="http://schemas.microsoft.com/office/powerpoint/2010/main" val="201463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757B6-B4F4-46E1-9C94-02A59E0F7F18}"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FD2CC-A712-49E6-8B02-4E8418CE689F}" type="slidenum">
              <a:rPr lang="en-US" smtClean="0"/>
              <a:t>‹#›</a:t>
            </a:fld>
            <a:endParaRPr lang="en-US"/>
          </a:p>
        </p:txBody>
      </p:sp>
    </p:spTree>
    <p:extLst>
      <p:ext uri="{BB962C8B-B14F-4D97-AF65-F5344CB8AC3E}">
        <p14:creationId xmlns:p14="http://schemas.microsoft.com/office/powerpoint/2010/main" val="46094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757B6-B4F4-46E1-9C94-02A59E0F7F18}"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FD2CC-A712-49E6-8B02-4E8418CE689F}" type="slidenum">
              <a:rPr lang="en-US" smtClean="0"/>
              <a:t>‹#›</a:t>
            </a:fld>
            <a:endParaRPr lang="en-US"/>
          </a:p>
        </p:txBody>
      </p:sp>
    </p:spTree>
    <p:extLst>
      <p:ext uri="{BB962C8B-B14F-4D97-AF65-F5344CB8AC3E}">
        <p14:creationId xmlns:p14="http://schemas.microsoft.com/office/powerpoint/2010/main" val="256610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757B6-B4F4-46E1-9C94-02A59E0F7F18}"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FD2CC-A712-49E6-8B02-4E8418CE689F}" type="slidenum">
              <a:rPr lang="en-US" smtClean="0"/>
              <a:t>‹#›</a:t>
            </a:fld>
            <a:endParaRPr lang="en-US"/>
          </a:p>
        </p:txBody>
      </p:sp>
    </p:spTree>
    <p:extLst>
      <p:ext uri="{BB962C8B-B14F-4D97-AF65-F5344CB8AC3E}">
        <p14:creationId xmlns:p14="http://schemas.microsoft.com/office/powerpoint/2010/main" val="408156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757B6-B4F4-46E1-9C94-02A59E0F7F18}"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FD2CC-A712-49E6-8B02-4E8418CE689F}" type="slidenum">
              <a:rPr lang="en-US" smtClean="0"/>
              <a:t>‹#›</a:t>
            </a:fld>
            <a:endParaRPr lang="en-US"/>
          </a:p>
        </p:txBody>
      </p:sp>
    </p:spTree>
    <p:extLst>
      <p:ext uri="{BB962C8B-B14F-4D97-AF65-F5344CB8AC3E}">
        <p14:creationId xmlns:p14="http://schemas.microsoft.com/office/powerpoint/2010/main" val="157440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757B6-B4F4-46E1-9C94-02A59E0F7F18}"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FD2CC-A712-49E6-8B02-4E8418CE689F}" type="slidenum">
              <a:rPr lang="en-US" smtClean="0"/>
              <a:t>‹#›</a:t>
            </a:fld>
            <a:endParaRPr lang="en-US"/>
          </a:p>
        </p:txBody>
      </p:sp>
    </p:spTree>
    <p:extLst>
      <p:ext uri="{BB962C8B-B14F-4D97-AF65-F5344CB8AC3E}">
        <p14:creationId xmlns:p14="http://schemas.microsoft.com/office/powerpoint/2010/main" val="8613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757B6-B4F4-46E1-9C94-02A59E0F7F18}"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FD2CC-A712-49E6-8B02-4E8418CE689F}" type="slidenum">
              <a:rPr lang="en-US" smtClean="0"/>
              <a:t>‹#›</a:t>
            </a:fld>
            <a:endParaRPr lang="en-US"/>
          </a:p>
        </p:txBody>
      </p:sp>
    </p:spTree>
    <p:extLst>
      <p:ext uri="{BB962C8B-B14F-4D97-AF65-F5344CB8AC3E}">
        <p14:creationId xmlns:p14="http://schemas.microsoft.com/office/powerpoint/2010/main" val="223399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757B6-B4F4-46E1-9C94-02A59E0F7F18}"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FD2CC-A712-49E6-8B02-4E8418CE689F}" type="slidenum">
              <a:rPr lang="en-US" smtClean="0"/>
              <a:t>‹#›</a:t>
            </a:fld>
            <a:endParaRPr lang="en-US"/>
          </a:p>
        </p:txBody>
      </p:sp>
    </p:spTree>
    <p:extLst>
      <p:ext uri="{BB962C8B-B14F-4D97-AF65-F5344CB8AC3E}">
        <p14:creationId xmlns:p14="http://schemas.microsoft.com/office/powerpoint/2010/main" val="354777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757B6-B4F4-46E1-9C94-02A59E0F7F18}"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FD2CC-A712-49E6-8B02-4E8418CE689F}" type="slidenum">
              <a:rPr lang="en-US" smtClean="0"/>
              <a:t>‹#›</a:t>
            </a:fld>
            <a:endParaRPr lang="en-US"/>
          </a:p>
        </p:txBody>
      </p:sp>
    </p:spTree>
    <p:extLst>
      <p:ext uri="{BB962C8B-B14F-4D97-AF65-F5344CB8AC3E}">
        <p14:creationId xmlns:p14="http://schemas.microsoft.com/office/powerpoint/2010/main" val="86096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757B6-B4F4-46E1-9C94-02A59E0F7F18}" type="datetimeFigureOut">
              <a:rPr lang="en-US" smtClean="0"/>
              <a:t>12/12/2019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FD2CC-A712-49E6-8B02-4E8418CE689F}" type="slidenum">
              <a:rPr lang="en-US" smtClean="0"/>
              <a:t>‹#›</a:t>
            </a:fld>
            <a:endParaRPr lang="en-US"/>
          </a:p>
        </p:txBody>
      </p:sp>
    </p:spTree>
    <p:extLst>
      <p:ext uri="{BB962C8B-B14F-4D97-AF65-F5344CB8AC3E}">
        <p14:creationId xmlns:p14="http://schemas.microsoft.com/office/powerpoint/2010/main" val="354774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Julius_von_Hann" TargetMode="External"/><Relationship Id="rId2" Type="http://schemas.openxmlformats.org/officeDocument/2006/relationships/hyperlink" Target="https://en.wikipedia.org/wiki/Ice_age"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en.wikipedia.org/wiki/Louis_Agassiz" TargetMode="External"/><Relationship Id="rId4" Type="http://schemas.openxmlformats.org/officeDocument/2006/relationships/hyperlink" Target="https://en.wikipedia.org/wiki/John_Hersche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Theoretical_physics" TargetMode="External"/><Relationship Id="rId3" Type="http://schemas.openxmlformats.org/officeDocument/2006/relationships/hyperlink" Target="https://en.wikipedia.org/wiki/Joseph_Adhemar" TargetMode="External"/><Relationship Id="rId7" Type="http://schemas.openxmlformats.org/officeDocument/2006/relationships/hyperlink" Target="https://en.wikipedia.org/wiki/Celestial_mechanics" TargetMode="External"/><Relationship Id="rId2" Type="http://schemas.openxmlformats.org/officeDocument/2006/relationships/hyperlink" Target="https://en.wikipedia.org/wiki/James_Croll" TargetMode="External"/><Relationship Id="rId1" Type="http://schemas.openxmlformats.org/officeDocument/2006/relationships/slideLayout" Target="../slideLayouts/slideLayout2.xml"/><Relationship Id="rId6" Type="http://schemas.openxmlformats.org/officeDocument/2006/relationships/hyperlink" Target="https://en.wikipedia.org/wiki/Spherical_geometry" TargetMode="External"/><Relationship Id="rId5" Type="http://schemas.openxmlformats.org/officeDocument/2006/relationships/hyperlink" Target="https://en.wikipedia.org/wiki/Alps" TargetMode="External"/><Relationship Id="rId4" Type="http://schemas.openxmlformats.org/officeDocument/2006/relationships/hyperlink" Target="https://en.wikipedia.org/wiki/Milutin_Milankovi%C4%87#cite_note-2" TargetMode="Externa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Milankovitch_cycl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Danube" TargetMode="External"/><Relationship Id="rId2" Type="http://schemas.openxmlformats.org/officeDocument/2006/relationships/hyperlink" Target="https://en.wikipedia.org/wiki/Dalj"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en.wikipedia.org/wiki/Croatia" TargetMode="External"/><Relationship Id="rId4" Type="http://schemas.openxmlformats.org/officeDocument/2006/relationships/hyperlink" Target="https://en.wikipedia.org/wiki/Austro-Hungarian_Empi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Transylvania" TargetMode="External"/><Relationship Id="rId2" Type="http://schemas.openxmlformats.org/officeDocument/2006/relationships/hyperlink" Target="https://en.wikipedia.org/wiki/Sebe%C8%99"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Ni%C5%A1" TargetMode="External"/><Relationship Id="rId3" Type="http://schemas.openxmlformats.org/officeDocument/2006/relationships/hyperlink" Target="https://en.wikipedia.org/wiki/Celestial_mechanics" TargetMode="External"/><Relationship Id="rId7" Type="http://schemas.openxmlformats.org/officeDocument/2006/relationships/hyperlink" Target="https://en.wikipedia.org/wiki/Timok_(river)" TargetMode="External"/><Relationship Id="rId2" Type="http://schemas.openxmlformats.org/officeDocument/2006/relationships/hyperlink" Target="https://en.wikipedia.org/wiki/Classical_mechanics" TargetMode="External"/><Relationship Id="rId1" Type="http://schemas.openxmlformats.org/officeDocument/2006/relationships/slideLayout" Target="../slideLayouts/slideLayout2.xml"/><Relationship Id="rId6" Type="http://schemas.openxmlformats.org/officeDocument/2006/relationships/hyperlink" Target="https://en.wikipedia.org/wiki/Serbia" TargetMode="External"/><Relationship Id="rId5" Type="http://schemas.openxmlformats.org/officeDocument/2006/relationships/hyperlink" Target="https://en.wikipedia.org/wiki/University_of_Belgrade" TargetMode="External"/><Relationship Id="rId4" Type="http://schemas.openxmlformats.org/officeDocument/2006/relationships/hyperlink" Target="https://en.wikipedia.org/wiki/Theoretical_physics" TargetMode="External"/><Relationship Id="rId9" Type="http://schemas.openxmlformats.org/officeDocument/2006/relationships/hyperlink" Target="https://en.wikipedia.org/wiki/Knja%C5%BEeva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Emanuel_Czuber" TargetMode="External"/><Relationship Id="rId3" Type="http://schemas.openxmlformats.org/officeDocument/2006/relationships/hyperlink" Target="https://en.wikipedia.org/wiki/World_War_I" TargetMode="External"/><Relationship Id="rId7" Type="http://schemas.openxmlformats.org/officeDocument/2006/relationships/hyperlink" Target="https://en.wikipedia.org/w/index.php?title=Esseg_fortress&amp;action=edit&amp;redlink=1" TargetMode="External"/><Relationship Id="rId2" Type="http://schemas.openxmlformats.org/officeDocument/2006/relationships/hyperlink" Target="https://en.wikipedia.org/wiki/July_Crisis" TargetMode="External"/><Relationship Id="rId1" Type="http://schemas.openxmlformats.org/officeDocument/2006/relationships/slideLayout" Target="../slideLayouts/slideLayout2.xml"/><Relationship Id="rId6" Type="http://schemas.openxmlformats.org/officeDocument/2006/relationships/hyperlink" Target="https://en.wikipedia.org/wiki/Neusiedl_am_See" TargetMode="External"/><Relationship Id="rId5" Type="http://schemas.openxmlformats.org/officeDocument/2006/relationships/hyperlink" Target="https://en.wikipedia.org/wiki/Austria-Hungary" TargetMode="External"/><Relationship Id="rId4" Type="http://schemas.openxmlformats.org/officeDocument/2006/relationships/hyperlink" Target="https://en.wikipedia.org/wiki/Dalj" TargetMode="External"/><Relationship Id="rId9" Type="http://schemas.openxmlformats.org/officeDocument/2006/relationships/hyperlink" Target="https://en.wikipedia.org/wiki/Budap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4077073"/>
            <a:ext cx="5112568" cy="1440160"/>
          </a:xfrm>
        </p:spPr>
        <p:txBody>
          <a:bodyPr/>
          <a:lstStyle/>
          <a:p>
            <a:r>
              <a:rPr lang="en-US" dirty="0" err="1" smtClean="0"/>
              <a:t>Milutin</a:t>
            </a:r>
            <a:r>
              <a:rPr lang="en-US" dirty="0" smtClean="0"/>
              <a:t> </a:t>
            </a:r>
            <a:r>
              <a:rPr lang="en-US" dirty="0" err="1" smtClean="0"/>
              <a:t>Milankovi</a:t>
            </a:r>
            <a:r>
              <a:rPr lang="sr-Latn-RS" dirty="0"/>
              <a:t>ć</a:t>
            </a:r>
            <a:endParaRPr lang="en-US" dirty="0"/>
          </a:p>
        </p:txBody>
      </p:sp>
      <p:sp>
        <p:nvSpPr>
          <p:cNvPr id="3" name="Subtitle 2"/>
          <p:cNvSpPr>
            <a:spLocks noGrp="1"/>
          </p:cNvSpPr>
          <p:nvPr>
            <p:ph type="subTitle" idx="1"/>
          </p:nvPr>
        </p:nvSpPr>
        <p:spPr>
          <a:xfrm>
            <a:off x="3635896" y="5013176"/>
            <a:ext cx="2304256" cy="1752600"/>
          </a:xfrm>
        </p:spPr>
        <p:txBody>
          <a:bodyPr/>
          <a:lstStyle/>
          <a:p>
            <a:r>
              <a:rPr lang="sr-Latn-RS" dirty="0" smtClean="0"/>
              <a:t>(1879-1958)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476672"/>
            <a:ext cx="6444208" cy="4032418"/>
          </a:xfrm>
          <a:prstGeom prst="rect">
            <a:avLst/>
          </a:prstGeom>
        </p:spPr>
      </p:pic>
    </p:spTree>
    <p:extLst>
      <p:ext uri="{BB962C8B-B14F-4D97-AF65-F5344CB8AC3E}">
        <p14:creationId xmlns:p14="http://schemas.microsoft.com/office/powerpoint/2010/main" val="1876296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a:t>
            </a:r>
            <a:r>
              <a:rPr lang="en-US" dirty="0" smtClean="0">
                <a:hlinkClick r:id="rId2" tooltip="Ice age"/>
              </a:rPr>
              <a:t>ice age</a:t>
            </a:r>
            <a:endParaRPr lang="en-US" dirty="0"/>
          </a:p>
        </p:txBody>
      </p:sp>
      <p:sp>
        <p:nvSpPr>
          <p:cNvPr id="3" name="Content Placeholder 2"/>
          <p:cNvSpPr>
            <a:spLocks noGrp="1"/>
          </p:cNvSpPr>
          <p:nvPr>
            <p:ph idx="1"/>
          </p:nvPr>
        </p:nvSpPr>
        <p:spPr>
          <a:xfrm>
            <a:off x="611560" y="1484784"/>
            <a:ext cx="5112568" cy="4824537"/>
          </a:xfrm>
        </p:spPr>
        <p:txBody>
          <a:bodyPr>
            <a:normAutofit fontScale="85000" lnSpcReduction="20000"/>
          </a:bodyPr>
          <a:lstStyle/>
          <a:p>
            <a:r>
              <a:rPr lang="en-US" dirty="0"/>
              <a:t>While studying the works of the contemporaneous climatologist </a:t>
            </a:r>
            <a:r>
              <a:rPr lang="en-US" dirty="0">
                <a:hlinkClick r:id="rId3" tooltip="Julius von Hann"/>
              </a:rPr>
              <a:t>Julius von Hann</a:t>
            </a:r>
            <a:r>
              <a:rPr lang="en-US" dirty="0"/>
              <a:t>, </a:t>
            </a:r>
            <a:r>
              <a:rPr lang="en-US" dirty="0" err="1"/>
              <a:t>Milanković</a:t>
            </a:r>
            <a:r>
              <a:rPr lang="en-US" dirty="0"/>
              <a:t> noticed a significant issue, which became one of the major objects of his scientific research: a mystery </a:t>
            </a:r>
            <a:r>
              <a:rPr lang="en-US" dirty="0">
                <a:hlinkClick r:id="rId2" tooltip="Ice age"/>
              </a:rPr>
              <a:t>ice age</a:t>
            </a:r>
            <a:r>
              <a:rPr lang="en-US" dirty="0"/>
              <a:t>. The idea of possible astronomically-related climate changes was first considered by astronomers (</a:t>
            </a:r>
            <a:r>
              <a:rPr lang="en-US" dirty="0">
                <a:hlinkClick r:id="rId4" tooltip="John Herschel"/>
              </a:rPr>
              <a:t>John Herschel</a:t>
            </a:r>
            <a:r>
              <a:rPr lang="en-US" dirty="0"/>
              <a:t>, 1792–1871) and then postulated by geologists (</a:t>
            </a:r>
            <a:r>
              <a:rPr lang="en-US" dirty="0">
                <a:hlinkClick r:id="rId5" tooltip="Louis Agassiz"/>
              </a:rPr>
              <a:t>Louis Agassiz</a:t>
            </a:r>
            <a:r>
              <a:rPr lang="en-US" dirty="0"/>
              <a:t>, 1807-1873). </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1700808"/>
            <a:ext cx="276765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176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work</a:t>
            </a:r>
            <a:endParaRPr lang="en-US" dirty="0"/>
          </a:p>
        </p:txBody>
      </p:sp>
      <p:sp>
        <p:nvSpPr>
          <p:cNvPr id="3" name="Content Placeholder 2"/>
          <p:cNvSpPr>
            <a:spLocks noGrp="1"/>
          </p:cNvSpPr>
          <p:nvPr>
            <p:ph idx="1"/>
          </p:nvPr>
        </p:nvSpPr>
        <p:spPr>
          <a:xfrm>
            <a:off x="457200" y="2780928"/>
            <a:ext cx="8229600" cy="3345235"/>
          </a:xfrm>
        </p:spPr>
        <p:txBody>
          <a:bodyPr>
            <a:normAutofit fontScale="55000" lnSpcReduction="20000"/>
          </a:bodyPr>
          <a:lstStyle/>
          <a:p>
            <a:r>
              <a:rPr lang="en-US" dirty="0"/>
              <a:t>In parallel, there were also several attempts to explain the climate change by the influence of astronomical forces (the most comprehensive of them was the theory put forward by </a:t>
            </a:r>
            <a:r>
              <a:rPr lang="en-US" dirty="0">
                <a:hlinkClick r:id="rId2" tooltip="James Croll"/>
              </a:rPr>
              <a:t>James </a:t>
            </a:r>
            <a:r>
              <a:rPr lang="en-US" dirty="0" err="1">
                <a:hlinkClick r:id="rId2" tooltip="James Croll"/>
              </a:rPr>
              <a:t>Croll</a:t>
            </a:r>
            <a:r>
              <a:rPr lang="en-US" dirty="0"/>
              <a:t> in the 1860s). </a:t>
            </a:r>
            <a:r>
              <a:rPr lang="en-US" dirty="0" err="1"/>
              <a:t>Milanković</a:t>
            </a:r>
            <a:r>
              <a:rPr lang="en-US" dirty="0"/>
              <a:t> studied the works of </a:t>
            </a:r>
            <a:r>
              <a:rPr lang="en-US" dirty="0">
                <a:hlinkClick r:id="rId3" tooltip="Joseph Adhemar"/>
              </a:rPr>
              <a:t>Joseph </a:t>
            </a:r>
            <a:r>
              <a:rPr lang="en-US" dirty="0" err="1">
                <a:hlinkClick r:id="rId3" tooltip="Joseph Adhemar"/>
              </a:rPr>
              <a:t>Adhemar</a:t>
            </a:r>
            <a:r>
              <a:rPr lang="en-US" dirty="0"/>
              <a:t> whose pioneering theory on the astronomical origins of ice ages were formally rejected by his contemporaries and James </a:t>
            </a:r>
            <a:r>
              <a:rPr lang="en-US" dirty="0" err="1"/>
              <a:t>Croll</a:t>
            </a:r>
            <a:r>
              <a:rPr lang="en-US" dirty="0"/>
              <a:t> whose work was effectively forgotten about even after acceptance by contemporaries such as Charles Darwin </a:t>
            </a:r>
            <a:r>
              <a:rPr lang="en-US" baseline="30000" dirty="0">
                <a:hlinkClick r:id="rId4"/>
              </a:rPr>
              <a:t>[2]</a:t>
            </a:r>
            <a:r>
              <a:rPr lang="en-US" dirty="0"/>
              <a:t>. Despite having valuable data on the distribution of ice ages on </a:t>
            </a:r>
            <a:r>
              <a:rPr lang="en-US" dirty="0">
                <a:hlinkClick r:id="rId5" tooltip="Alps"/>
              </a:rPr>
              <a:t>Alps</a:t>
            </a:r>
            <a:r>
              <a:rPr lang="en-US" dirty="0"/>
              <a:t>, climatologists and geologists could not discover the basic causes—that is, the different </a:t>
            </a:r>
            <a:r>
              <a:rPr lang="en-US" dirty="0" err="1"/>
              <a:t>insolations</a:t>
            </a:r>
            <a:r>
              <a:rPr lang="en-US" dirty="0"/>
              <a:t> of the Earth during past ages remained beyond the scope of these sciences. But </a:t>
            </a:r>
            <a:r>
              <a:rPr lang="en-US" dirty="0" err="1"/>
              <a:t>Milanković</a:t>
            </a:r>
            <a:r>
              <a:rPr lang="en-US" dirty="0"/>
              <a:t> decided to follow their path and attempt correctly to calculate the magnitude of such influences. </a:t>
            </a:r>
            <a:r>
              <a:rPr lang="en-US" dirty="0" err="1"/>
              <a:t>Milanković</a:t>
            </a:r>
            <a:r>
              <a:rPr lang="en-US" dirty="0"/>
              <a:t> sought the solution of these complex problems in the field of </a:t>
            </a:r>
            <a:r>
              <a:rPr lang="en-US" dirty="0">
                <a:hlinkClick r:id="rId6" tooltip="Spherical geometry"/>
              </a:rPr>
              <a:t>spherical geometry</a:t>
            </a:r>
            <a:r>
              <a:rPr lang="en-US" dirty="0"/>
              <a:t>, </a:t>
            </a:r>
            <a:r>
              <a:rPr lang="en-US" dirty="0">
                <a:hlinkClick r:id="rId7" tooltip="Celestial mechanics"/>
              </a:rPr>
              <a:t>celestial mechanics</a:t>
            </a:r>
            <a:r>
              <a:rPr lang="en-US" dirty="0"/>
              <a:t>, and </a:t>
            </a:r>
            <a:r>
              <a:rPr lang="en-US" dirty="0">
                <a:hlinkClick r:id="rId8" tooltip="Theoretical physics"/>
              </a:rPr>
              <a:t>theoretical physics</a:t>
            </a:r>
            <a:r>
              <a:rPr lang="en-US" dirty="0"/>
              <a:t>.</a:t>
            </a:r>
          </a:p>
          <a:p>
            <a:endParaRPr lang="en-US" dirty="0"/>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1271588"/>
            <a:ext cx="317182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89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Sceince</a:t>
            </a:r>
            <a:endParaRPr lang="en-US" dirty="0"/>
          </a:p>
        </p:txBody>
      </p:sp>
      <p:sp>
        <p:nvSpPr>
          <p:cNvPr id="3" name="Content Placeholder 2"/>
          <p:cNvSpPr>
            <a:spLocks noGrp="1"/>
          </p:cNvSpPr>
          <p:nvPr>
            <p:ph idx="1"/>
          </p:nvPr>
        </p:nvSpPr>
        <p:spPr>
          <a:xfrm>
            <a:off x="457200" y="1600200"/>
            <a:ext cx="5482952" cy="4525963"/>
          </a:xfrm>
        </p:spPr>
        <p:txBody>
          <a:bodyPr>
            <a:normAutofit fontScale="55000" lnSpcReduction="20000"/>
          </a:bodyPr>
          <a:lstStyle/>
          <a:p>
            <a:r>
              <a:rPr lang="en-US" dirty="0"/>
              <a:t>Immediately after arriving in Budapest, </a:t>
            </a:r>
            <a:r>
              <a:rPr lang="en-US" dirty="0" err="1"/>
              <a:t>Milanković</a:t>
            </a:r>
            <a:r>
              <a:rPr lang="en-US" dirty="0"/>
              <a:t> met the Director of the Library of the Hungarian Academy of Science, </a:t>
            </a:r>
            <a:r>
              <a:rPr lang="en-US" dirty="0" err="1"/>
              <a:t>Koloman</a:t>
            </a:r>
            <a:r>
              <a:rPr lang="en-US" dirty="0"/>
              <a:t> von </a:t>
            </a:r>
            <a:r>
              <a:rPr lang="en-US" dirty="0" err="1"/>
              <a:t>Szilly</a:t>
            </a:r>
            <a:r>
              <a:rPr lang="en-US" dirty="0"/>
              <a:t> who, as a mathematician, eagerly accepted </a:t>
            </a:r>
            <a:r>
              <a:rPr lang="en-US" dirty="0" err="1"/>
              <a:t>Milanković</a:t>
            </a:r>
            <a:r>
              <a:rPr lang="en-US" dirty="0"/>
              <a:t> and enabled him to work undisturbed in the Academy's library and the Central Meteorological Institute. </a:t>
            </a:r>
            <a:r>
              <a:rPr lang="en-US" dirty="0" err="1"/>
              <a:t>Milanković</a:t>
            </a:r>
            <a:r>
              <a:rPr lang="en-US" dirty="0"/>
              <a:t> spent four years in Budapest, almost the entire war. He used mathematical methods to study the current climate of inner planets of the solar system. In 1916 he published a paper entitled "Investigation of the climate of the planet Mars".</a:t>
            </a:r>
            <a:r>
              <a:rPr lang="en-US" dirty="0" err="1"/>
              <a:t>Milanković</a:t>
            </a:r>
            <a:r>
              <a:rPr lang="en-US" dirty="0"/>
              <a:t> calculated that the average temperature in the lower layers the atmosphere on Mars is −45 °C (−49 °F) and the average surface temperature is −17 °C (1 °F). Also, he concluded that: "This large temperature difference between the ground and lower layers of the atmosphere is not unexpected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556792"/>
            <a:ext cx="3024336" cy="396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230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62549" cy="2648886"/>
          </a:xfrm>
        </p:spPr>
        <p:txBody>
          <a:bodyPr>
            <a:normAutofit/>
          </a:bodyPr>
          <a:lstStyle/>
          <a:p>
            <a:r>
              <a:rPr lang="en-US" dirty="0" smtClean="0"/>
              <a:t>Solar radiation</a:t>
            </a:r>
            <a:endParaRPr lang="en-US" dirty="0"/>
          </a:p>
        </p:txBody>
      </p:sp>
      <p:sp>
        <p:nvSpPr>
          <p:cNvPr id="3" name="Content Placeholder 2"/>
          <p:cNvSpPr>
            <a:spLocks noGrp="1"/>
          </p:cNvSpPr>
          <p:nvPr>
            <p:ph idx="1"/>
          </p:nvPr>
        </p:nvSpPr>
        <p:spPr>
          <a:xfrm>
            <a:off x="467544" y="3068960"/>
            <a:ext cx="8219256" cy="3057203"/>
          </a:xfrm>
        </p:spPr>
        <p:txBody>
          <a:bodyPr>
            <a:normAutofit fontScale="55000" lnSpcReduction="20000"/>
          </a:bodyPr>
          <a:lstStyle/>
          <a:p>
            <a:r>
              <a:rPr lang="en-US" dirty="0"/>
              <a:t>Great transparency for solar radiation makes that is the climate of Mars very similar to altitudes climate of our Earth." Today it is known that the average temperature is −55 °C (−67 °F),[8] but that the ground temperatures and air temperatures generally differ. In any case, </a:t>
            </a:r>
            <a:r>
              <a:rPr lang="en-US" dirty="0" err="1"/>
              <a:t>Milanković</a:t>
            </a:r>
            <a:r>
              <a:rPr lang="en-US" dirty="0"/>
              <a:t> theoretically proved that Mars has an extremely harsh climate. In addition to considering Mars, he dealt with the climatic conditions prevailing on Venus and </a:t>
            </a:r>
            <a:r>
              <a:rPr lang="en-US" dirty="0" err="1"/>
              <a:t>Mercury.His</a:t>
            </a:r>
            <a:r>
              <a:rPr lang="en-US" dirty="0"/>
              <a:t> calculations of the temperature conditions on the neighboring Moon are particularly significant. </a:t>
            </a:r>
            <a:r>
              <a:rPr lang="en-US" dirty="0" err="1"/>
              <a:t>Milanković</a:t>
            </a:r>
            <a:r>
              <a:rPr lang="en-US" dirty="0"/>
              <a:t> knew that one day on the Moon lasts 15 Earth days, and this is the amount and length of night. </a:t>
            </a:r>
            <a:r>
              <a:rPr lang="en-US" dirty="0" err="1"/>
              <a:t>Milanković</a:t>
            </a:r>
            <a:r>
              <a:rPr lang="en-US" dirty="0"/>
              <a:t> calculated that the surface temperature on the day side of the moon reaches +100.5 °C. Also, he calculated that the temperature during the early morning on the Moon, or before the rise of the Sun over horizon, was -58 °C. Today it is known that the surface temperature on the day side of the Moon reaches +108 °C and that it falls at night to -153 °C.</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749" y="604143"/>
            <a:ext cx="4127946" cy="231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725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t>
            </a:r>
            <a:r>
              <a:rPr lang="en-US" dirty="0" err="1" smtClean="0"/>
              <a:t>Sollar</a:t>
            </a:r>
            <a:r>
              <a:rPr lang="en-US" dirty="0" smtClean="0"/>
              <a:t> radiation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To collect his scientific work on the theory of solar radiation that was scattered in many books and papers, </a:t>
            </a:r>
            <a:r>
              <a:rPr lang="en-US" dirty="0" err="1"/>
              <a:t>Milanković</a:t>
            </a:r>
            <a:r>
              <a:rPr lang="en-US" dirty="0"/>
              <a:t>  his life's work in 1939. This tome was entitled "Canon of Insolation of the Earth and Its Application to the Problem of the Ice Ages", which covered his nearly three decades of research, including a large number of formulas, calculations and schemes, but also summarized universal laws through which it was possible to explain cyclical climate change and the attendant 11 ice ages - his namesake </a:t>
            </a:r>
            <a:r>
              <a:rPr lang="en-US" dirty="0" err="1">
                <a:hlinkClick r:id="rId2" tooltip="Milankovitch cycles"/>
              </a:rPr>
              <a:t>Milankovitchh</a:t>
            </a:r>
            <a:r>
              <a:rPr lang="en-US" dirty="0">
                <a:hlinkClick r:id="rId2" tooltip="Milankovitch cycles"/>
              </a:rPr>
              <a:t> cycles</a:t>
            </a:r>
            <a:endParaRPr lang="en-US" dirty="0"/>
          </a:p>
        </p:txBody>
      </p:sp>
    </p:spTree>
    <p:extLst>
      <p:ext uri="{BB962C8B-B14F-4D97-AF65-F5344CB8AC3E}">
        <p14:creationId xmlns:p14="http://schemas.microsoft.com/office/powerpoint/2010/main" val="1508858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a:t>
            </a:r>
            <a:endParaRPr lang="en-US" dirty="0"/>
          </a:p>
        </p:txBody>
      </p:sp>
      <p:sp>
        <p:nvSpPr>
          <p:cNvPr id="3" name="Content Placeholder 2"/>
          <p:cNvSpPr>
            <a:spLocks noGrp="1"/>
          </p:cNvSpPr>
          <p:nvPr>
            <p:ph idx="1"/>
          </p:nvPr>
        </p:nvSpPr>
        <p:spPr>
          <a:xfrm>
            <a:off x="457200" y="1600201"/>
            <a:ext cx="4186808" cy="4133056"/>
          </a:xfrm>
        </p:spPr>
        <p:txBody>
          <a:bodyPr>
            <a:normAutofit fontScale="77500" lnSpcReduction="20000"/>
          </a:bodyPr>
          <a:lstStyle/>
          <a:p>
            <a:r>
              <a:rPr lang="en-US" dirty="0" smtClean="0"/>
              <a:t>One of the biggest Serbians and world scientist was died </a:t>
            </a:r>
            <a:r>
              <a:rPr lang="en-US" dirty="0"/>
              <a:t>on 12</a:t>
            </a:r>
            <a:r>
              <a:rPr lang="en-US" baseline="30000" dirty="0"/>
              <a:t>th</a:t>
            </a:r>
            <a:r>
              <a:rPr lang="en-US" dirty="0"/>
              <a:t> of December 1958 year</a:t>
            </a:r>
            <a:r>
              <a:rPr lang="en-US" dirty="0" smtClean="0"/>
              <a:t>.</a:t>
            </a:r>
          </a:p>
          <a:p>
            <a:r>
              <a:rPr lang="en-US" dirty="0" smtClean="0"/>
              <a:t>His scientific work is one of the biggest achievement ever</a:t>
            </a:r>
          </a:p>
          <a:p>
            <a:r>
              <a:rPr lang="en-US" dirty="0" smtClean="0"/>
              <a:t>Thanks to him, we know  what’s happened with Earth today, and what will be happened with living world in the </a:t>
            </a:r>
            <a:r>
              <a:rPr lang="en-US" dirty="0" err="1" smtClean="0"/>
              <a:t>futur</a:t>
            </a:r>
            <a:r>
              <a:rPr lang="en-US" dirty="0" smtClean="0"/>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2816"/>
            <a:ext cx="3922221" cy="326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867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6530"/>
          </a:xfrm>
        </p:spPr>
        <p:txBody>
          <a:bodyPr>
            <a:normAutofit/>
          </a:bodyPr>
          <a:lstStyle/>
          <a:p>
            <a:r>
              <a:rPr lang="en-US" dirty="0" smtClean="0"/>
              <a:t/>
            </a:r>
            <a:br>
              <a:rPr lang="en-US" dirty="0" smtClean="0"/>
            </a:b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7625525"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18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Childhood</a:t>
            </a:r>
            <a:endParaRPr lang="en-US" sz="7200" b="1" dirty="0"/>
          </a:p>
        </p:txBody>
      </p:sp>
      <p:sp>
        <p:nvSpPr>
          <p:cNvPr id="3" name="Content Placeholder 2"/>
          <p:cNvSpPr>
            <a:spLocks noGrp="1"/>
          </p:cNvSpPr>
          <p:nvPr>
            <p:ph idx="1"/>
          </p:nvPr>
        </p:nvSpPr>
        <p:spPr>
          <a:xfrm>
            <a:off x="457200" y="1600200"/>
            <a:ext cx="5915000" cy="4525963"/>
          </a:xfrm>
        </p:spPr>
        <p:txBody>
          <a:bodyPr>
            <a:normAutofit fontScale="92500" lnSpcReduction="20000"/>
          </a:bodyPr>
          <a:lstStyle/>
          <a:p>
            <a:r>
              <a:rPr lang="en-US" dirty="0" err="1"/>
              <a:t>Milutin</a:t>
            </a:r>
            <a:r>
              <a:rPr lang="en-US" dirty="0"/>
              <a:t> </a:t>
            </a:r>
            <a:r>
              <a:rPr lang="en-US" dirty="0" err="1"/>
              <a:t>Milanković</a:t>
            </a:r>
            <a:r>
              <a:rPr lang="en-US" dirty="0"/>
              <a:t> was born on May 28 1879, in the village of </a:t>
            </a:r>
            <a:r>
              <a:rPr lang="en-US" dirty="0" err="1">
                <a:hlinkClick r:id="rId2" tooltip="Dalj"/>
              </a:rPr>
              <a:t>Dalj</a:t>
            </a:r>
            <a:r>
              <a:rPr lang="en-US" dirty="0"/>
              <a:t>, a settlement on the banks of the </a:t>
            </a:r>
            <a:r>
              <a:rPr lang="en-US" dirty="0">
                <a:hlinkClick r:id="rId3" tooltip="Danube"/>
              </a:rPr>
              <a:t>Danube</a:t>
            </a:r>
            <a:r>
              <a:rPr lang="en-US" dirty="0"/>
              <a:t> in what was then part of </a:t>
            </a:r>
            <a:r>
              <a:rPr lang="en-US" dirty="0">
                <a:hlinkClick r:id="rId4" tooltip="Austro-Hungarian Empire"/>
              </a:rPr>
              <a:t>Austro-Hungarian Empire</a:t>
            </a:r>
            <a:r>
              <a:rPr lang="en-US" dirty="0"/>
              <a:t> (and is now part of </a:t>
            </a:r>
            <a:r>
              <a:rPr lang="en-US" dirty="0">
                <a:hlinkClick r:id="rId5" tooltip="Croatia"/>
              </a:rPr>
              <a:t>Croatia</a:t>
            </a:r>
            <a:r>
              <a:rPr lang="en-US" dirty="0"/>
              <a:t>). </a:t>
            </a:r>
            <a:r>
              <a:rPr lang="en-US" dirty="0" err="1"/>
              <a:t>Milutin</a:t>
            </a:r>
            <a:r>
              <a:rPr lang="en-US" dirty="0"/>
              <a:t> and his twin sister were the oldest of seven children. Their father was a merchant, landlord, and a local politician who died when </a:t>
            </a:r>
            <a:r>
              <a:rPr lang="en-US" dirty="0" err="1"/>
              <a:t>Milutin</a:t>
            </a:r>
            <a:r>
              <a:rPr lang="en-US" dirty="0"/>
              <a:t> was eight.</a:t>
            </a:r>
          </a:p>
          <a:p>
            <a:endParaRPr lang="en-US" dirty="0"/>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3" y="1772816"/>
            <a:ext cx="2179879"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441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Education</a:t>
            </a:r>
            <a:endParaRPr lang="en-US" dirty="0"/>
          </a:p>
        </p:txBody>
      </p:sp>
      <p:sp>
        <p:nvSpPr>
          <p:cNvPr id="3" name="Content Placeholder 2"/>
          <p:cNvSpPr>
            <a:spLocks noGrp="1"/>
          </p:cNvSpPr>
          <p:nvPr>
            <p:ph idx="1"/>
          </p:nvPr>
        </p:nvSpPr>
        <p:spPr/>
        <p:txBody>
          <a:bodyPr/>
          <a:lstStyle/>
          <a:p>
            <a:r>
              <a:rPr lang="en-US" dirty="0"/>
              <a:t>Due to sensitive health, </a:t>
            </a:r>
            <a:r>
              <a:rPr lang="en-US" dirty="0" err="1"/>
              <a:t>Milutin</a:t>
            </a:r>
            <a:r>
              <a:rPr lang="en-US" dirty="0"/>
              <a:t> acquired basic education at home, learning from private teachers</a:t>
            </a:r>
            <a:r>
              <a:rPr lang="en-US" dirty="0" smtClean="0"/>
              <a:t>.</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5129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9" y="3395860"/>
            <a:ext cx="4495725" cy="269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216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US" dirty="0"/>
          </a:p>
        </p:txBody>
      </p:sp>
      <p:sp>
        <p:nvSpPr>
          <p:cNvPr id="3" name="Content Placeholder 2"/>
          <p:cNvSpPr>
            <a:spLocks noGrp="1"/>
          </p:cNvSpPr>
          <p:nvPr>
            <p:ph idx="1"/>
          </p:nvPr>
        </p:nvSpPr>
        <p:spPr>
          <a:xfrm>
            <a:off x="457200" y="764704"/>
            <a:ext cx="8229600" cy="5361459"/>
          </a:xfrm>
        </p:spPr>
        <p:txBody>
          <a:bodyPr>
            <a:normAutofit fontScale="77500" lnSpcReduction="20000"/>
          </a:bodyPr>
          <a:lstStyle/>
          <a:p>
            <a:r>
              <a:rPr lang="en-US" dirty="0"/>
              <a:t>In </a:t>
            </a:r>
            <a:r>
              <a:rPr lang="en-US" dirty="0" err="1"/>
              <a:t>Milutin's</a:t>
            </a:r>
            <a:r>
              <a:rPr lang="en-US" dirty="0"/>
              <a:t> time there were two types of gymnasiums: classical and real gymnasium. The real gymnasium prepared students for technical and agricultural studies, so </a:t>
            </a:r>
            <a:r>
              <a:rPr lang="en-US" dirty="0" err="1"/>
              <a:t>Milutin</a:t>
            </a:r>
            <a:r>
              <a:rPr lang="en-US" dirty="0"/>
              <a:t> started his secondary school education in the Real Gymnasium in Osijek in 1889. When he went to public school, he saw the shortcomings that his former private education had. The other children were better than him in reading, writing, and computing. However, </a:t>
            </a:r>
            <a:r>
              <a:rPr lang="en-US" dirty="0" err="1"/>
              <a:t>Milutin</a:t>
            </a:r>
            <a:r>
              <a:rPr lang="en-US" dirty="0"/>
              <a:t> quickly caught up with his mates and became the best student. On May 29, 1896, he received the testimony of a completed gymnasium After finishing high school and taking the mature </a:t>
            </a:r>
            <a:r>
              <a:rPr lang="en-US" dirty="0" err="1"/>
              <a:t>gexamination</a:t>
            </a:r>
            <a:r>
              <a:rPr lang="en-US" dirty="0"/>
              <a:t>, </a:t>
            </a:r>
            <a:r>
              <a:rPr lang="en-US" dirty="0" err="1"/>
              <a:t>Milanković</a:t>
            </a:r>
            <a:r>
              <a:rPr lang="en-US" dirty="0"/>
              <a:t> traveled with a group of graduates to a trip to Serbia. At that time, Belgrade was presented, and other places wider Serbia, and one time from </a:t>
            </a:r>
            <a:r>
              <a:rPr lang="en-US" dirty="0" err="1"/>
              <a:t>Kragujevac</a:t>
            </a:r>
            <a:r>
              <a:rPr lang="en-US" dirty="0"/>
              <a:t> to </a:t>
            </a:r>
            <a:r>
              <a:rPr lang="en-US" dirty="0" err="1"/>
              <a:t>Stalac</a:t>
            </a:r>
            <a:r>
              <a:rPr lang="en-US" dirty="0"/>
              <a:t>, he crossed the ovens.</a:t>
            </a:r>
          </a:p>
        </p:txBody>
      </p:sp>
    </p:spTree>
    <p:extLst>
      <p:ext uri="{BB962C8B-B14F-4D97-AF65-F5344CB8AC3E}">
        <p14:creationId xmlns:p14="http://schemas.microsoft.com/office/powerpoint/2010/main" val="4077994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a:t>
            </a:r>
            <a:r>
              <a:rPr lang="en-US" dirty="0" err="1" smtClean="0"/>
              <a:t>ractice</a:t>
            </a:r>
            <a:endParaRPr lang="en-US" dirty="0"/>
          </a:p>
        </p:txBody>
      </p:sp>
      <p:sp>
        <p:nvSpPr>
          <p:cNvPr id="3" name="Content Placeholder 2"/>
          <p:cNvSpPr>
            <a:spLocks noGrp="1"/>
          </p:cNvSpPr>
          <p:nvPr>
            <p:ph idx="1"/>
          </p:nvPr>
        </p:nvSpPr>
        <p:spPr/>
        <p:txBody>
          <a:bodyPr/>
          <a:lstStyle/>
          <a:p>
            <a:r>
              <a:rPr lang="sr-Latn-RS" dirty="0" smtClean="0"/>
              <a:t>Milutin was a good engineer</a:t>
            </a:r>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7277514"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75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US" dirty="0"/>
          </a:p>
        </p:txBody>
      </p:sp>
      <p:sp>
        <p:nvSpPr>
          <p:cNvPr id="3" name="Content Placeholder 2"/>
          <p:cNvSpPr>
            <a:spLocks noGrp="1"/>
          </p:cNvSpPr>
          <p:nvPr>
            <p:ph idx="1"/>
          </p:nvPr>
        </p:nvSpPr>
        <p:spPr>
          <a:xfrm>
            <a:off x="457200" y="764704"/>
            <a:ext cx="4834880" cy="5361459"/>
          </a:xfrm>
        </p:spPr>
        <p:txBody>
          <a:bodyPr>
            <a:normAutofit fontScale="77500" lnSpcReduction="20000"/>
          </a:bodyPr>
          <a:lstStyle/>
          <a:p>
            <a:r>
              <a:rPr lang="en-US" dirty="0"/>
              <a:t>At the beginning of 1905, </a:t>
            </a:r>
            <a:r>
              <a:rPr lang="en-US" dirty="0" err="1"/>
              <a:t>Milanković</a:t>
            </a:r>
            <a:r>
              <a:rPr lang="en-US" dirty="0"/>
              <a:t> took up practical work and joined the firm of Adolf Baron </a:t>
            </a:r>
            <a:r>
              <a:rPr lang="en-US" dirty="0" err="1"/>
              <a:t>Pittel</a:t>
            </a:r>
            <a:r>
              <a:rPr lang="en-US" dirty="0"/>
              <a:t> </a:t>
            </a:r>
            <a:r>
              <a:rPr lang="en-US" dirty="0" err="1"/>
              <a:t>Betonbau-Unternehmung</a:t>
            </a:r>
            <a:r>
              <a:rPr lang="en-US" dirty="0"/>
              <a:t> in Vienna. He built dams, bridges, viaducts, aqueducts, and other structures in reinforced concrete throughout Austria-Hungary. The result was particularly evident in the extraordinary design of a reinforced-concrete aqueduct for a hydroelectric power plant in </a:t>
            </a:r>
            <a:r>
              <a:rPr lang="en-US" dirty="0" err="1">
                <a:hlinkClick r:id="rId2" tooltip="Sebeș"/>
              </a:rPr>
              <a:t>Sebeș</a:t>
            </a:r>
            <a:r>
              <a:rPr lang="en-US" dirty="0"/>
              <a:t>, </a:t>
            </a:r>
            <a:r>
              <a:rPr lang="en-US" dirty="0">
                <a:hlinkClick r:id="rId3" tooltip="Transylvania"/>
              </a:rPr>
              <a:t>Transylvania</a:t>
            </a:r>
            <a:r>
              <a:rPr lang="en-US" dirty="0"/>
              <a:t>, which </a:t>
            </a:r>
            <a:r>
              <a:rPr lang="en-US" dirty="0" err="1"/>
              <a:t>Milanković</a:t>
            </a:r>
            <a:r>
              <a:rPr lang="en-US" dirty="0"/>
              <a:t> designed at the beginning of his career.</a:t>
            </a:r>
          </a:p>
          <a:p>
            <a:endParaRPr lang="en-US"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429000"/>
            <a:ext cx="270713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450" y="908720"/>
            <a:ext cx="284831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393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Milanković</a:t>
            </a:r>
            <a:r>
              <a:rPr lang="en-US" dirty="0"/>
              <a:t> continued to practice civil engineering in Vienna until 1 October 1909 when he was offered the chair of applied mathematics (</a:t>
            </a:r>
            <a:r>
              <a:rPr lang="en-US" dirty="0">
                <a:hlinkClick r:id="rId2" tooltip="Classical mechanics"/>
              </a:rPr>
              <a:t>rational</a:t>
            </a:r>
            <a:r>
              <a:rPr lang="en-US" dirty="0"/>
              <a:t>, </a:t>
            </a:r>
            <a:r>
              <a:rPr lang="en-US" dirty="0">
                <a:hlinkClick r:id="rId3" tooltip="Celestial mechanics"/>
              </a:rPr>
              <a:t>celestial mechanics</a:t>
            </a:r>
            <a:r>
              <a:rPr lang="en-US" dirty="0"/>
              <a:t>, and </a:t>
            </a:r>
            <a:r>
              <a:rPr lang="en-US" dirty="0">
                <a:hlinkClick r:id="rId4" tooltip="Theoretical physics"/>
              </a:rPr>
              <a:t>theoretical physics</a:t>
            </a:r>
            <a:r>
              <a:rPr lang="en-US" dirty="0"/>
              <a:t>) at the </a:t>
            </a:r>
            <a:r>
              <a:rPr lang="en-US" dirty="0">
                <a:hlinkClick r:id="rId5" tooltip="University of Belgrade"/>
              </a:rPr>
              <a:t>University of Belgrade</a:t>
            </a:r>
            <a:r>
              <a:rPr lang="en-US" dirty="0"/>
              <a:t>. Though he continued to pursue his investigations of various problems pertaining to the application of reinforced concrete, he decided to concentrate on fundamental research. </a:t>
            </a:r>
          </a:p>
          <a:p>
            <a:r>
              <a:rPr lang="en-US" dirty="0" err="1"/>
              <a:t>Milanković</a:t>
            </a:r>
            <a:r>
              <a:rPr lang="en-US" dirty="0"/>
              <a:t> continued in design and construction work when he moved to </a:t>
            </a:r>
            <a:r>
              <a:rPr lang="en-US" dirty="0">
                <a:hlinkClick r:id="rId6" tooltip="Serbia"/>
              </a:rPr>
              <a:t>Serbia</a:t>
            </a:r>
            <a:r>
              <a:rPr lang="en-US" dirty="0"/>
              <a:t>. During 1912, he designed the reinforced bridges in the </a:t>
            </a:r>
            <a:r>
              <a:rPr lang="en-US" dirty="0" err="1">
                <a:hlinkClick r:id="rId7" tooltip="Timok (river)"/>
              </a:rPr>
              <a:t>Timok</a:t>
            </a:r>
            <a:r>
              <a:rPr lang="en-US" dirty="0"/>
              <a:t> valley on the railway line </a:t>
            </a:r>
            <a:r>
              <a:rPr lang="en-US" dirty="0">
                <a:hlinkClick r:id="rId8" tooltip="Niš"/>
              </a:rPr>
              <a:t>Nis</a:t>
            </a:r>
            <a:r>
              <a:rPr lang="en-US" dirty="0"/>
              <a:t> -</a:t>
            </a:r>
            <a:r>
              <a:rPr lang="en-US" dirty="0" err="1">
                <a:hlinkClick r:id="rId9" tooltip="Knjaževac"/>
              </a:rPr>
              <a:t>Knjazevac</a:t>
            </a:r>
            <a:r>
              <a:rPr lang="en-US" dirty="0"/>
              <a:t>.</a:t>
            </a:r>
          </a:p>
          <a:p>
            <a:endParaRPr lang="en-US" dirty="0"/>
          </a:p>
        </p:txBody>
      </p:sp>
    </p:spTree>
    <p:extLst>
      <p:ext uri="{BB962C8B-B14F-4D97-AF65-F5344CB8AC3E}">
        <p14:creationId xmlns:p14="http://schemas.microsoft.com/office/powerpoint/2010/main" val="1445410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sr-Latn-RS" dirty="0" smtClean="0"/>
              <a:t>World War One and Marriage</a:t>
            </a:r>
            <a:endParaRPr lang="en-US" dirty="0"/>
          </a:p>
        </p:txBody>
      </p:sp>
      <p:sp>
        <p:nvSpPr>
          <p:cNvPr id="3" name="Content Placeholder 2"/>
          <p:cNvSpPr>
            <a:spLocks noGrp="1"/>
          </p:cNvSpPr>
          <p:nvPr>
            <p:ph idx="1"/>
          </p:nvPr>
        </p:nvSpPr>
        <p:spPr>
          <a:xfrm>
            <a:off x="457200" y="1484784"/>
            <a:ext cx="8229600" cy="4641379"/>
          </a:xfrm>
        </p:spPr>
        <p:txBody>
          <a:bodyPr>
            <a:normAutofit lnSpcReduction="10000"/>
          </a:bodyPr>
          <a:lstStyle/>
          <a:p>
            <a:endParaRPr lang="en-US" dirty="0" smtClean="0"/>
          </a:p>
          <a:p>
            <a:endParaRPr lang="en-US" dirty="0"/>
          </a:p>
          <a:p>
            <a:endParaRPr lang="en-US" dirty="0" smtClean="0"/>
          </a:p>
          <a:p>
            <a:endParaRPr lang="en-US" dirty="0"/>
          </a:p>
          <a:p>
            <a:endParaRPr lang="en-US" b="1" dirty="0" smtClean="0">
              <a:solidFill>
                <a:srgbClr val="FF0000"/>
              </a:solidFill>
            </a:endParaRPr>
          </a:p>
          <a:p>
            <a:r>
              <a:rPr lang="en-US" dirty="0"/>
              <a:t>On 14 June 1914, </a:t>
            </a:r>
            <a:r>
              <a:rPr lang="en-US" dirty="0" err="1"/>
              <a:t>Milanković</a:t>
            </a:r>
            <a:r>
              <a:rPr lang="en-US" dirty="0"/>
              <a:t> married Kristina </a:t>
            </a:r>
            <a:r>
              <a:rPr lang="en-US" dirty="0" err="1"/>
              <a:t>Topuzovich</a:t>
            </a:r>
            <a:r>
              <a:rPr lang="en-US" b="1" dirty="0" smtClean="0">
                <a:solidFill>
                  <a:srgbClr val="FF0000"/>
                </a:solidFill>
              </a:rPr>
              <a:t> </a:t>
            </a:r>
            <a:endParaRPr lang="en-US" b="1" dirty="0">
              <a:solidFill>
                <a:srgbClr val="FF0000"/>
              </a:solidFill>
            </a:endParaRPr>
          </a:p>
          <a:p>
            <a:r>
              <a:rPr lang="en-US" b="1" dirty="0" smtClean="0">
                <a:solidFill>
                  <a:srgbClr val="FF0000"/>
                </a:solidFill>
              </a:rPr>
              <a:t>as a citizen of Serbia </a:t>
            </a:r>
            <a:r>
              <a:rPr lang="sr-Latn-RS" b="1" dirty="0" smtClean="0">
                <a:solidFill>
                  <a:srgbClr val="FF0000"/>
                </a:solidFill>
              </a:rPr>
              <a:t>, Milutin was arrested on Honeymoon in Wienna!</a:t>
            </a:r>
            <a:endParaRPr lang="en-US"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04268"/>
            <a:ext cx="3029972" cy="214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794" y="2004268"/>
            <a:ext cx="3542004" cy="214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227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First da</a:t>
            </a:r>
            <a:r>
              <a:rPr lang="en-US" dirty="0" smtClean="0"/>
              <a:t>y</a:t>
            </a:r>
            <a:r>
              <a:rPr lang="sr-Latn-RS" dirty="0" smtClean="0"/>
              <a:t> in prison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At the same time, the </a:t>
            </a:r>
            <a:r>
              <a:rPr lang="en-US" dirty="0" smtClean="0">
                <a:hlinkClick r:id="rId2" tooltip="July Crisis"/>
              </a:rPr>
              <a:t>July Crisis</a:t>
            </a:r>
            <a:r>
              <a:rPr lang="en-US" dirty="0" smtClean="0"/>
              <a:t> between the Austro-Hungarian empire and Serbia broke out, which led to </a:t>
            </a:r>
            <a:r>
              <a:rPr lang="en-US" dirty="0" smtClean="0">
                <a:hlinkClick r:id="rId3" tooltip="World War I"/>
              </a:rPr>
              <a:t>World War I</a:t>
            </a:r>
            <a:r>
              <a:rPr lang="en-US" dirty="0" smtClean="0"/>
              <a:t>. On 14 June 1914, </a:t>
            </a:r>
            <a:r>
              <a:rPr lang="en-US" dirty="0" err="1" smtClean="0"/>
              <a:t>Milanković</a:t>
            </a:r>
            <a:r>
              <a:rPr lang="en-US" dirty="0" smtClean="0"/>
              <a:t> married Kristina </a:t>
            </a:r>
            <a:r>
              <a:rPr lang="en-US" dirty="0" err="1" smtClean="0"/>
              <a:t>Topuzovich</a:t>
            </a:r>
            <a:r>
              <a:rPr lang="en-US" dirty="0" smtClean="0"/>
              <a:t> and went on his honeymoon to his native village of </a:t>
            </a:r>
            <a:r>
              <a:rPr lang="en-US" dirty="0" err="1" smtClean="0">
                <a:hlinkClick r:id="rId4" tooltip="Dalj"/>
              </a:rPr>
              <a:t>Dalj</a:t>
            </a:r>
            <a:r>
              <a:rPr lang="en-US" dirty="0" smtClean="0"/>
              <a:t> in Austro-Hungary, where he heard about the beginning of the War. He was arrested as a citizen of Serbia and was interned by the </a:t>
            </a:r>
            <a:r>
              <a:rPr lang="en-US" dirty="0" smtClean="0">
                <a:hlinkClick r:id="rId5" tooltip="Austria-Hungary"/>
              </a:rPr>
              <a:t>Austro-Hungarian</a:t>
            </a:r>
            <a:r>
              <a:rPr lang="en-US" dirty="0" smtClean="0"/>
              <a:t> army in </a:t>
            </a:r>
            <a:r>
              <a:rPr lang="en-US" dirty="0" err="1" smtClean="0">
                <a:hlinkClick r:id="rId6" tooltip="Neusiedl am See"/>
              </a:rPr>
              <a:t>Neusiedl</a:t>
            </a:r>
            <a:r>
              <a:rPr lang="en-US" dirty="0" smtClean="0">
                <a:hlinkClick r:id="rId6" tooltip="Neusiedl am See"/>
              </a:rPr>
              <a:t> am See</a:t>
            </a:r>
            <a:r>
              <a:rPr lang="en-US" dirty="0" smtClean="0"/>
              <a:t>. He described his first day in prison, where he waited to be taken to the </a:t>
            </a:r>
            <a:r>
              <a:rPr lang="en-US" dirty="0" err="1" smtClean="0">
                <a:hlinkClick r:id="rId7" tooltip="Esseg fortress (page does not exist)"/>
              </a:rPr>
              <a:t>Esseg</a:t>
            </a:r>
            <a:r>
              <a:rPr lang="en-US" dirty="0" smtClean="0">
                <a:hlinkClick r:id="rId7" tooltip="Esseg fortress (page does not exist)"/>
              </a:rPr>
              <a:t> fortress</a:t>
            </a:r>
            <a:r>
              <a:rPr lang="en-US" dirty="0" smtClean="0"/>
              <a:t> as a prisoner of war, in the following words:</a:t>
            </a:r>
          </a:p>
          <a:p>
            <a:r>
              <a:rPr lang="en-US" i="1" dirty="0" smtClean="0"/>
              <a:t>"The heavy iron door closed behind me....I sat on my bed, looked around the room and started to take in my new social circumstances… In my hand luggage which I brought with me were my already printed or only started works on my cosmic problem; there was even some blank paper. I looked over my works, took my faithful ink pen and started to write and calculate...When after midnight I looked around in the room, I needed some time to realize where I was. The small room seemed to me like an accommodation for one night during my voyage in the Universe.“</a:t>
            </a:r>
          </a:p>
          <a:p>
            <a:r>
              <a:rPr lang="en-US" dirty="0" smtClean="0"/>
              <a:t>His wife went to Vienna to talk to </a:t>
            </a:r>
            <a:r>
              <a:rPr lang="en-US" dirty="0" smtClean="0">
                <a:hlinkClick r:id="rId8" tooltip="Emanuel Czuber"/>
              </a:rPr>
              <a:t>Emanuel </a:t>
            </a:r>
            <a:r>
              <a:rPr lang="en-US" dirty="0" err="1" smtClean="0">
                <a:hlinkClick r:id="rId8" tooltip="Emanuel Czuber"/>
              </a:rPr>
              <a:t>Czuber</a:t>
            </a:r>
            <a:r>
              <a:rPr lang="en-US" dirty="0" smtClean="0"/>
              <a:t>, who was his mentor and a good friend. Through his social connections, Professor </a:t>
            </a:r>
            <a:r>
              <a:rPr lang="en-US" dirty="0" err="1" smtClean="0"/>
              <a:t>Czuber</a:t>
            </a:r>
            <a:r>
              <a:rPr lang="en-US" dirty="0" smtClean="0"/>
              <a:t> arranged </a:t>
            </a:r>
            <a:r>
              <a:rPr lang="en-US" dirty="0" err="1" smtClean="0"/>
              <a:t>Milanković's</a:t>
            </a:r>
            <a:r>
              <a:rPr lang="en-US" dirty="0" smtClean="0"/>
              <a:t> release from prison and permission to spend his captivity in </a:t>
            </a:r>
            <a:r>
              <a:rPr lang="en-US" dirty="0" smtClean="0">
                <a:hlinkClick r:id="rId9" tooltip="Budapest"/>
              </a:rPr>
              <a:t>Budapest</a:t>
            </a:r>
            <a:r>
              <a:rPr lang="en-US" dirty="0" smtClean="0"/>
              <a:t> with the right to w</a:t>
            </a:r>
            <a:r>
              <a:rPr lang="sr-Latn-RS" dirty="0" smtClean="0"/>
              <a:t>ork</a:t>
            </a:r>
            <a:endParaRPr lang="en-US" dirty="0" smtClean="0"/>
          </a:p>
          <a:p>
            <a:endParaRPr lang="en-US" dirty="0"/>
          </a:p>
        </p:txBody>
      </p:sp>
    </p:spTree>
    <p:extLst>
      <p:ext uri="{BB962C8B-B14F-4D97-AF65-F5344CB8AC3E}">
        <p14:creationId xmlns:p14="http://schemas.microsoft.com/office/powerpoint/2010/main" val="13196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878</Words>
  <Application>Microsoft Office PowerPoint</Application>
  <PresentationFormat>On-screen Show (4:3)</PresentationFormat>
  <Paragraphs>40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Milutin Milanković</vt:lpstr>
      <vt:lpstr>Childhood</vt:lpstr>
      <vt:lpstr>Education</vt:lpstr>
      <vt:lpstr>PowerPoint Presentation</vt:lpstr>
      <vt:lpstr>Practice</vt:lpstr>
      <vt:lpstr>PowerPoint Presentation</vt:lpstr>
      <vt:lpstr>Studying</vt:lpstr>
      <vt:lpstr>World War One and Marriage</vt:lpstr>
      <vt:lpstr>First day in prison</vt:lpstr>
      <vt:lpstr>Mystery ice age</vt:lpstr>
      <vt:lpstr>Science work</vt:lpstr>
      <vt:lpstr>Sceince</vt:lpstr>
      <vt:lpstr>Solar radiation</vt:lpstr>
      <vt:lpstr>Theory of Sollar radiation</vt:lpstr>
      <vt:lpstr>End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Milutin Milanković</dc:title>
  <dc:creator>Dejan</dc:creator>
  <cp:lastModifiedBy>mirilovic</cp:lastModifiedBy>
  <cp:revision>8</cp:revision>
  <dcterms:created xsi:type="dcterms:W3CDTF">2019-05-12T17:48:16Z</dcterms:created>
  <dcterms:modified xsi:type="dcterms:W3CDTF">2019-12-12T15:42:07Z</dcterms:modified>
</cp:coreProperties>
</file>