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797675" cy="9928225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099BD8-8AA1-4B99-8666-41D6755EAB28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B76D0D-EEC2-4FEB-A114-E1EB9148A29A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864752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7157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66725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729638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588221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1035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9420826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60062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1455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49564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35959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08396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63597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5262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67951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540419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13414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4180A-50B5-4B89-9564-C71398446703}" type="datetimeFigureOut">
              <a:rPr lang="sr-Latn-RS" smtClean="0"/>
              <a:t>31.3.2026.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1B26CAC-F410-480B-BDC9-839405E30454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9198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Припрема деце за полазак у први разред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ОШ „Јелица Миловановић“ Сопот</a:t>
            </a:r>
          </a:p>
          <a:p>
            <a:r>
              <a:rPr lang="sr-Cyrl-RS" dirty="0" smtClean="0"/>
              <a:t>Школска  2026-27 година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49198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2197" y="624110"/>
            <a:ext cx="9962415" cy="1280890"/>
          </a:xfrm>
        </p:spPr>
        <p:txBody>
          <a:bodyPr/>
          <a:lstStyle/>
          <a:p>
            <a:r>
              <a:rPr lang="sr-Latn-RS" altLang="sr-Latn-RS" dirty="0">
                <a:solidFill>
                  <a:schemeClr val="tx1"/>
                </a:solidFill>
                <a:latin typeface="Google Sans Text"/>
              </a:rPr>
              <a:t>Кратка табела да родитељи стекну увид где се њихово дете нала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065338" y="2596197"/>
          <a:ext cx="8915400" cy="3383280"/>
        </p:xfrm>
        <a:graphic>
          <a:graphicData uri="http://schemas.openxmlformats.org/drawingml/2006/table">
            <a:tbl>
              <a:tblPr/>
              <a:tblGrid>
                <a:gridCol w="2971800"/>
                <a:gridCol w="2971800"/>
                <a:gridCol w="2971800"/>
              </a:tblGrid>
              <a:tr h="0">
                <a:tc>
                  <a:txBody>
                    <a:bodyPr/>
                    <a:lstStyle/>
                    <a:p>
                      <a:r>
                        <a:rPr lang="sr-Cyrl-CS" b="1" dirty="0">
                          <a:effectLst/>
                          <a:latin typeface="Google Sans Text"/>
                        </a:rPr>
                        <a:t>Узраст</a:t>
                      </a:r>
                      <a:endParaRPr lang="sr-Cyrl-CS" dirty="0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r-Cyrl-CS" b="1">
                          <a:effectLst/>
                          <a:latin typeface="Google Sans Text"/>
                        </a:rPr>
                        <a:t>Развојна вештина</a:t>
                      </a:r>
                      <a:endParaRPr lang="sr-Cyrl-CS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>
                          <a:effectLst/>
                          <a:latin typeface="Google Sans Text"/>
                        </a:rPr>
                        <a:t>Шта дете треба да ради?</a:t>
                      </a:r>
                      <a:endParaRPr lang="ru-RU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Cyrl-CS" b="1">
                          <a:effectLst/>
                          <a:latin typeface="Google Sans Text"/>
                        </a:rPr>
                        <a:t>3-4 године</a:t>
                      </a:r>
                      <a:endParaRPr lang="sr-Cyrl-CS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Жврљање, први кругови и линије.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Користи целу шаку за држање бојице.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Cyrl-CS" b="1">
                          <a:effectLst/>
                          <a:latin typeface="Google Sans Text"/>
                        </a:rPr>
                        <a:t>4-5 година</a:t>
                      </a:r>
                      <a:endParaRPr lang="sr-Cyrl-CS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Почиње "хват три прста" (трипод хват).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Црта једноставне облике (крст, квадрат), боји унутар линија.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sr-Cyrl-CS" b="1">
                          <a:effectLst/>
                          <a:latin typeface="Google Sans Text"/>
                        </a:rPr>
                        <a:t>5-6 година</a:t>
                      </a:r>
                      <a:endParaRPr lang="sr-Cyrl-CS">
                        <a:effectLst/>
                        <a:latin typeface="Google Sans Text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>
                          <a:effectLst/>
                          <a:latin typeface="Google Sans Text"/>
                        </a:rPr>
                        <a:t>Правилан "динамички трипод хват" оловке.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effectLst/>
                          <a:latin typeface="Google Sans Text"/>
                        </a:rPr>
                        <a:t>Вешто користи маказе, црта препознатљиве фигуре, пише неколико слова (често своје име).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90100"/>
            <a:ext cx="48282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altLang="sr-Latn-R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oogle Sans Text"/>
              </a:rPr>
              <a:t>зи:</a:t>
            </a:r>
            <a:endParaRPr kumimoji="0" lang="sr-Latn-RS" alt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0617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5719" y="624110"/>
            <a:ext cx="10098893" cy="1280890"/>
          </a:xfrm>
        </p:spPr>
        <p:txBody>
          <a:bodyPr/>
          <a:lstStyle/>
          <a:p>
            <a:r>
              <a:rPr lang="sr-Cyrl-RS" dirty="0" smtClean="0"/>
              <a:t>Могуће тешкоће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5719" y="2133600"/>
            <a:ext cx="10098893" cy="3777622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Ако </a:t>
            </a:r>
            <a:r>
              <a:rPr lang="ru-RU" dirty="0"/>
              <a:t>дете од 6 година има потешкоће са овим активностима, потребна је вежба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Држи оловку целим дланом ("стиснута песница").</a:t>
            </a:r>
          </a:p>
          <a:p>
            <a:r>
              <a:rPr lang="ru-RU" dirty="0"/>
              <a:t>Линије су му бледе или превише јаке (превише притиска).</a:t>
            </a:r>
          </a:p>
          <a:p>
            <a:r>
              <a:rPr lang="ru-RU" dirty="0"/>
              <a:t>Често гужва папир док боји.</a:t>
            </a:r>
          </a:p>
          <a:p>
            <a:r>
              <a:rPr lang="ru-RU" dirty="0"/>
              <a:t>Избегава цртање и бојење.</a:t>
            </a:r>
          </a:p>
          <a:p>
            <a:r>
              <a:rPr lang="ru-RU" dirty="0"/>
              <a:t>Не уме да лепо исече папир маказама пратећи линију.</a:t>
            </a:r>
          </a:p>
          <a:p>
            <a:r>
              <a:rPr lang="ru-RU" dirty="0"/>
              <a:t>Не уме да нацрта човека са основним деловима тела.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1015297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3833" y="624110"/>
            <a:ext cx="10180779" cy="1280890"/>
          </a:xfrm>
        </p:spPr>
        <p:txBody>
          <a:bodyPr/>
          <a:lstStyle/>
          <a:p>
            <a:pPr algn="ctr"/>
            <a:r>
              <a:rPr lang="sr-Cyrl-RS" dirty="0" smtClean="0"/>
              <a:t>ДИСГРАФИЈА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23833" y="1501255"/>
            <a:ext cx="10180779" cy="50633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dirty="0" smtClean="0"/>
              <a:t>Неуролошка особина специфичне графомоторике, која често отежава писање</a:t>
            </a:r>
          </a:p>
          <a:p>
            <a:endParaRPr lang="sr-Cyrl-RS" dirty="0"/>
          </a:p>
          <a:p>
            <a:pPr marL="0" indent="0">
              <a:buNone/>
            </a:pPr>
            <a:r>
              <a:rPr lang="sr-Cyrl-RS" u="sng" dirty="0" smtClean="0"/>
              <a:t>Типични знаци </a:t>
            </a:r>
          </a:p>
          <a:p>
            <a:pPr>
              <a:buAutoNum type="arabicPeriod"/>
            </a:pPr>
            <a:r>
              <a:rPr lang="sr-Cyrl-RS" dirty="0" smtClean="0"/>
              <a:t>Замор руке приликом цртања и бојења</a:t>
            </a:r>
          </a:p>
          <a:p>
            <a:pPr>
              <a:buAutoNum type="arabicPeriod"/>
            </a:pPr>
            <a:r>
              <a:rPr lang="sr-Cyrl-RS" dirty="0" smtClean="0"/>
              <a:t>Мењање руке коју користи</a:t>
            </a:r>
          </a:p>
          <a:p>
            <a:pPr>
              <a:buAutoNum type="arabicPeriod"/>
            </a:pPr>
            <a:r>
              <a:rPr lang="sr-Cyrl-RS" dirty="0" smtClean="0"/>
              <a:t>Мењање положаја папира</a:t>
            </a:r>
          </a:p>
          <a:p>
            <a:pPr>
              <a:buAutoNum type="arabicPeriod"/>
            </a:pPr>
            <a:r>
              <a:rPr lang="sr-Cyrl-RS" dirty="0" smtClean="0"/>
              <a:t>Елементи цртежа непропорционални или сабијени</a:t>
            </a:r>
          </a:p>
          <a:p>
            <a:pPr>
              <a:buAutoNum type="arabicPeriod"/>
            </a:pPr>
            <a:r>
              <a:rPr lang="sr-Cyrl-RS" dirty="0" smtClean="0"/>
              <a:t>Споро писање и/ или цртање</a:t>
            </a:r>
          </a:p>
          <a:p>
            <a:pPr>
              <a:buAutoNum type="arabicPeriod"/>
            </a:pPr>
            <a:endParaRPr lang="sr-Cyrl-RS" dirty="0"/>
          </a:p>
          <a:p>
            <a:pPr marL="0" indent="0">
              <a:buNone/>
            </a:pPr>
            <a:r>
              <a:rPr lang="sr-Cyrl-RS" dirty="0" smtClean="0"/>
              <a:t>Дисграфија није поремећај, то је особина, али не мора да отежа писање уколико се детету пружи одговарајућа подршка</a:t>
            </a:r>
          </a:p>
          <a:p>
            <a:pPr>
              <a:buAutoNum type="arabicPeriod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8991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8549" y="409433"/>
            <a:ext cx="10276764" cy="6086901"/>
          </a:xfrm>
        </p:spPr>
        <p:txBody>
          <a:bodyPr/>
          <a:lstStyle/>
          <a:p>
            <a:pPr marL="0" indent="0">
              <a:buNone/>
            </a:pPr>
            <a:r>
              <a:rPr lang="sr-Cyrl-RS" b="1" u="sng" dirty="0"/>
              <a:t>Физичка помагала</a:t>
            </a:r>
            <a:endParaRPr lang="sr-Cyrl-RS" b="1" u="sng" dirty="0" smtClean="0"/>
          </a:p>
          <a:p>
            <a:r>
              <a:rPr lang="sr-Cyrl-RS" dirty="0" smtClean="0"/>
              <a:t>Свеска са тврдим корицама и спиралом (стабилност подлоге)</a:t>
            </a:r>
          </a:p>
          <a:p>
            <a:r>
              <a:rPr lang="sr-Cyrl-RS" dirty="0" smtClean="0"/>
              <a:t>Гумена навлака за оловку ( </a:t>
            </a:r>
            <a:r>
              <a:rPr lang="sr-Cyrl-RS" dirty="0" err="1" smtClean="0"/>
              <a:t>тзв</a:t>
            </a:r>
            <a:r>
              <a:rPr lang="sr-Cyrl-RS" dirty="0" smtClean="0"/>
              <a:t> Грип)</a:t>
            </a:r>
          </a:p>
          <a:p>
            <a:r>
              <a:rPr lang="sr-Cyrl-RS" dirty="0" smtClean="0"/>
              <a:t>Шира оловка и шире бојице меког језгра </a:t>
            </a:r>
          </a:p>
          <a:p>
            <a:r>
              <a:rPr lang="sr-Cyrl-RS" dirty="0" smtClean="0"/>
              <a:t>Добра гумица за брисање</a:t>
            </a:r>
          </a:p>
          <a:p>
            <a:r>
              <a:rPr lang="sr-Cyrl-RS" dirty="0" smtClean="0"/>
              <a:t>Стабилан школски прибор ( тежи лењир, употреба воштаних боја, милиметарски и каро папир)</a:t>
            </a:r>
          </a:p>
          <a:p>
            <a:r>
              <a:rPr lang="sr-Cyrl-RS" dirty="0" smtClean="0"/>
              <a:t>Честа употреба бојанки и прецртавање</a:t>
            </a:r>
          </a:p>
          <a:p>
            <a:endParaRPr lang="sr-Cyrl-RS" dirty="0" smtClean="0"/>
          </a:p>
          <a:p>
            <a:pPr marL="0" indent="0">
              <a:buNone/>
            </a:pPr>
            <a:r>
              <a:rPr lang="sr-Cyrl-RS" b="1" u="sng" dirty="0" smtClean="0"/>
              <a:t>Психолошка подршка</a:t>
            </a:r>
          </a:p>
          <a:p>
            <a:r>
              <a:rPr lang="sr-Cyrl-RS" dirty="0" smtClean="0"/>
              <a:t>Похвале за најмањи успех и труд, без критике на рачун цртања /писања</a:t>
            </a:r>
          </a:p>
          <a:p>
            <a:r>
              <a:rPr lang="sr-Cyrl-RS" dirty="0" smtClean="0"/>
              <a:t>Охрабривање </a:t>
            </a:r>
            <a:endParaRPr lang="sr-Cyrl-RS" dirty="0"/>
          </a:p>
          <a:p>
            <a:r>
              <a:rPr lang="sr-Cyrl-RS" dirty="0" smtClean="0"/>
              <a:t>Додатно време за рад</a:t>
            </a:r>
          </a:p>
          <a:p>
            <a:r>
              <a:rPr lang="sr-Cyrl-RS" dirty="0" smtClean="0"/>
              <a:t>Подстицање и награђивање детета кад исправља сопствени рад</a:t>
            </a:r>
          </a:p>
          <a:p>
            <a:r>
              <a:rPr lang="sr-Cyrl-RS" dirty="0" smtClean="0"/>
              <a:t>Заједнички рад на нечему (</a:t>
            </a:r>
            <a:r>
              <a:rPr lang="sr-Cyrl-RS" dirty="0" err="1" smtClean="0"/>
              <a:t>нпр</a:t>
            </a:r>
            <a:r>
              <a:rPr lang="sr-Cyrl-RS" dirty="0" smtClean="0"/>
              <a:t> постер)</a:t>
            </a:r>
          </a:p>
        </p:txBody>
      </p:sp>
    </p:spTree>
    <p:extLst>
      <p:ext uri="{BB962C8B-B14F-4D97-AF65-F5344CB8AC3E}">
        <p14:creationId xmlns:p14="http://schemas.microsoft.com/office/powerpoint/2010/main" val="819943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561" y="624110"/>
            <a:ext cx="9744051" cy="128089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Како подржати развој код куће? (ПРАКТИЧНИ САВЕТИ</a:t>
            </a:r>
            <a:r>
              <a:rPr lang="ru-RU" b="1" dirty="0" smtClean="0"/>
              <a:t>), важи и за децу са дисграфијом</a:t>
            </a:r>
            <a:r>
              <a:rPr lang="ru-RU" b="1" dirty="0"/>
              <a:t/>
            </a:r>
            <a:br>
              <a:rPr lang="ru-RU" b="1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0059" y="2133600"/>
            <a:ext cx="10467833" cy="4294496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Вежбање </a:t>
            </a:r>
            <a:r>
              <a:rPr lang="ru-RU" dirty="0"/>
              <a:t>за графомоторику се не ради оловком на папиру у почетку!</a:t>
            </a:r>
          </a:p>
          <a:p>
            <a:r>
              <a:rPr lang="ru-RU" b="1" dirty="0"/>
              <a:t>Активности за фину моторику (силу запрста):</a:t>
            </a:r>
            <a:endParaRPr lang="ru-RU" dirty="0"/>
          </a:p>
          <a:p>
            <a:pPr lvl="1"/>
            <a:r>
              <a:rPr lang="ru-RU" dirty="0"/>
              <a:t>Играње пластелином, тестом или глином.</a:t>
            </a:r>
          </a:p>
          <a:p>
            <a:pPr lvl="1"/>
            <a:r>
              <a:rPr lang="ru-RU" dirty="0"/>
              <a:t>Ређање коцкица, лего коцки, пузли.</a:t>
            </a:r>
          </a:p>
          <a:p>
            <a:pPr lvl="1"/>
            <a:r>
              <a:rPr lang="ru-RU" dirty="0"/>
              <a:t>Низање перли на канап.</a:t>
            </a:r>
          </a:p>
          <a:p>
            <a:pPr lvl="1"/>
            <a:r>
              <a:rPr lang="ru-RU" dirty="0"/>
              <a:t>Коришћење штипаљки за веш (јачање мишића за хват оловке).</a:t>
            </a:r>
          </a:p>
          <a:p>
            <a:r>
              <a:rPr lang="ru-RU" b="1" dirty="0"/>
              <a:t>Активности за координацију:</a:t>
            </a:r>
            <a:endParaRPr lang="ru-RU" dirty="0"/>
          </a:p>
          <a:p>
            <a:pPr lvl="1"/>
            <a:r>
              <a:rPr lang="ru-RU" dirty="0"/>
              <a:t>Заптивање боца са навојем.</a:t>
            </a:r>
          </a:p>
          <a:p>
            <a:pPr lvl="1"/>
            <a:r>
              <a:rPr lang="ru-RU" dirty="0"/>
              <a:t>Закопчавање дугмади, рајсфершлуса, везивање пертли.</a:t>
            </a:r>
          </a:p>
          <a:p>
            <a:pPr lvl="1"/>
            <a:r>
              <a:rPr lang="ru-RU" dirty="0"/>
              <a:t>Мазање лепка на мале површине.</a:t>
            </a:r>
          </a:p>
          <a:p>
            <a:r>
              <a:rPr lang="ru-RU" b="1" dirty="0"/>
              <a:t>Активности за графичке вештине:</a:t>
            </a:r>
            <a:endParaRPr lang="ru-RU" dirty="0"/>
          </a:p>
          <a:p>
            <a:pPr lvl="1"/>
            <a:r>
              <a:rPr lang="ru-RU" dirty="0"/>
              <a:t>Цртање по песку или брашну прстом.</a:t>
            </a:r>
          </a:p>
          <a:p>
            <a:pPr lvl="1"/>
            <a:r>
              <a:rPr lang="ru-RU" dirty="0"/>
              <a:t>Употреба маказа (сечење трака, а касније облика).</a:t>
            </a:r>
          </a:p>
          <a:p>
            <a:pPr lvl="1"/>
            <a:r>
              <a:rPr lang="ru-RU" dirty="0"/>
              <a:t>Бојење бојанки без излажења из линија.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27154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dirty="0" smtClean="0"/>
              <a:t>Социјалне вештине (са нагласком на вештине, које се уче и вежбају )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7481" y="2133599"/>
            <a:ext cx="10167131" cy="4212609"/>
          </a:xfrm>
        </p:spPr>
        <p:txBody>
          <a:bodyPr/>
          <a:lstStyle/>
          <a:p>
            <a:pPr marL="0" indent="0">
              <a:buNone/>
            </a:pPr>
            <a:r>
              <a:rPr lang="sr-Cyrl-CS" b="1" dirty="0"/>
              <a:t>Шта су социјалне вештине у првом разреду?</a:t>
            </a:r>
          </a:p>
          <a:p>
            <a:pPr marL="0" indent="0">
              <a:buNone/>
            </a:pPr>
            <a:r>
              <a:rPr lang="sr-Cyrl-CS" dirty="0"/>
              <a:t>Школа је прва велика „друштвена сцена” за дете. Кључне вештине укључују</a:t>
            </a:r>
            <a:r>
              <a:rPr lang="sr-Cyrl-CS" dirty="0" smtClean="0"/>
              <a:t>:</a:t>
            </a:r>
          </a:p>
          <a:p>
            <a:pPr marL="0" indent="0">
              <a:buNone/>
            </a:pPr>
            <a:endParaRPr lang="sr-Cyrl-CS" dirty="0"/>
          </a:p>
          <a:p>
            <a:r>
              <a:rPr lang="sr-Cyrl-CS" b="1" dirty="0"/>
              <a:t>Емпатију:</a:t>
            </a:r>
            <a:r>
              <a:rPr lang="sr-Cyrl-CS" dirty="0"/>
              <a:t> Препознавање туђих осећања</a:t>
            </a:r>
            <a:r>
              <a:rPr lang="sr-Cyrl-CS" dirty="0" smtClean="0"/>
              <a:t>.</a:t>
            </a:r>
          </a:p>
          <a:p>
            <a:endParaRPr lang="sr-Cyrl-CS" dirty="0"/>
          </a:p>
          <a:p>
            <a:r>
              <a:rPr lang="sr-Cyrl-CS" b="1" dirty="0" err="1"/>
              <a:t>Саморегулацију</a:t>
            </a:r>
            <a:r>
              <a:rPr lang="sr-Cyrl-CS" b="1" dirty="0"/>
              <a:t>:</a:t>
            </a:r>
            <a:r>
              <a:rPr lang="sr-Cyrl-CS" dirty="0"/>
              <a:t> Контролу импулса (нпр. не прекидати учитеља</a:t>
            </a:r>
            <a:r>
              <a:rPr lang="sr-Cyrl-CS" dirty="0" smtClean="0"/>
              <a:t>).</a:t>
            </a:r>
          </a:p>
          <a:p>
            <a:endParaRPr lang="sr-Cyrl-CS" dirty="0"/>
          </a:p>
          <a:p>
            <a:r>
              <a:rPr lang="sr-Cyrl-CS" b="1" dirty="0"/>
              <a:t>Решавање конфликата:</a:t>
            </a:r>
            <a:r>
              <a:rPr lang="sr-Cyrl-CS" dirty="0"/>
              <a:t> Коришћење речи уместо сукоба</a:t>
            </a:r>
            <a:r>
              <a:rPr lang="sr-Cyrl-CS" dirty="0" smtClean="0"/>
              <a:t>.</a:t>
            </a:r>
          </a:p>
          <a:p>
            <a:endParaRPr lang="sr-Cyrl-CS" dirty="0"/>
          </a:p>
          <a:p>
            <a:r>
              <a:rPr lang="sr-Cyrl-CS" b="1" dirty="0"/>
              <a:t>Сарадњу:</a:t>
            </a:r>
            <a:r>
              <a:rPr lang="sr-Cyrl-CS" dirty="0"/>
              <a:t> Дељење ресурса и рад у групи.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760064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065213" y="423863"/>
            <a:ext cx="10439400" cy="6099767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Вештина чекања и стрпљења</a:t>
            </a:r>
          </a:p>
          <a:p>
            <a:r>
              <a:rPr lang="ru-RU" dirty="0"/>
              <a:t>У вртићу је игра доминантна, а у школи постоји структура. Дете треба да научи:</a:t>
            </a:r>
          </a:p>
          <a:p>
            <a:r>
              <a:rPr lang="ru-RU" b="1" dirty="0"/>
              <a:t>Чекање на ред:</a:t>
            </a:r>
            <a:r>
              <a:rPr lang="ru-RU" dirty="0"/>
              <a:t> Када жели да нешто каже или узме ужину.</a:t>
            </a:r>
          </a:p>
          <a:p>
            <a:r>
              <a:rPr lang="ru-RU" b="1" dirty="0"/>
              <a:t>Одлагање задовољства:</a:t>
            </a:r>
            <a:r>
              <a:rPr lang="ru-RU" dirty="0"/>
              <a:t> Разлика између „желим сад” и „могу сачекати одмор”.</a:t>
            </a:r>
          </a:p>
          <a:p>
            <a:r>
              <a:rPr lang="ru-RU" b="1" dirty="0"/>
              <a:t>Поштовање граница:</a:t>
            </a:r>
            <a:r>
              <a:rPr lang="ru-RU" dirty="0"/>
              <a:t> Разумевање да и друга деца имају свој простор и </a:t>
            </a:r>
            <a:r>
              <a:rPr lang="ru-RU" dirty="0" smtClean="0"/>
              <a:t>потребе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/>
              <a:t>Комуникација са вршњацима</a:t>
            </a:r>
          </a:p>
          <a:p>
            <a:pPr marL="0" indent="0">
              <a:buNone/>
            </a:pPr>
            <a:r>
              <a:rPr lang="ru-RU" dirty="0"/>
              <a:t>Како се стичу пријатељи?</a:t>
            </a:r>
          </a:p>
          <a:p>
            <a:r>
              <a:rPr lang="ru-RU" b="1" dirty="0"/>
              <a:t>Иницирање контакта:</a:t>
            </a:r>
            <a:r>
              <a:rPr lang="ru-RU" dirty="0"/>
              <a:t> „Да ли могу да се играм са вама?” </a:t>
            </a:r>
            <a:endParaRPr lang="sr-Latn-RS" dirty="0" smtClean="0"/>
          </a:p>
          <a:p>
            <a:endParaRPr lang="sr-Latn-RS" b="1" dirty="0"/>
          </a:p>
          <a:p>
            <a:r>
              <a:rPr lang="ru-RU" b="1" dirty="0" smtClean="0"/>
              <a:t>Дељење </a:t>
            </a:r>
            <a:r>
              <a:rPr lang="ru-RU" b="1" dirty="0"/>
              <a:t>и заједништво:</a:t>
            </a:r>
            <a:r>
              <a:rPr lang="ru-RU" dirty="0"/>
              <a:t> Спремност да се подели оловка или заједно уради </a:t>
            </a:r>
            <a:r>
              <a:rPr lang="ru-RU" dirty="0" smtClean="0"/>
              <a:t>задатак</a:t>
            </a:r>
            <a:endParaRPr lang="sr-Latn-RS" dirty="0" smtClean="0"/>
          </a:p>
          <a:p>
            <a:pPr marL="0" indent="0">
              <a:buNone/>
            </a:pPr>
            <a:r>
              <a:rPr lang="ru-RU" dirty="0" smtClean="0"/>
              <a:t>.</a:t>
            </a:r>
            <a:endParaRPr lang="ru-RU" dirty="0"/>
          </a:p>
          <a:p>
            <a:r>
              <a:rPr lang="ru-RU" b="1" dirty="0"/>
              <a:t>Прихватање различитости:</a:t>
            </a:r>
            <a:r>
              <a:rPr lang="ru-RU" dirty="0"/>
              <a:t> Развијање толеранције према деци која су другачија.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771276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487488" y="546100"/>
            <a:ext cx="10017125" cy="5922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Однос према ауторитету (Учитељ/ица)</a:t>
            </a:r>
          </a:p>
          <a:p>
            <a:r>
              <a:rPr lang="ru-RU" dirty="0"/>
              <a:t>Учитељ је нова фигура у животу детета. Важно је развити:</a:t>
            </a:r>
          </a:p>
          <a:p>
            <a:r>
              <a:rPr lang="ru-RU" b="1" dirty="0"/>
              <a:t>Активно слушање:</a:t>
            </a:r>
            <a:r>
              <a:rPr lang="ru-RU" dirty="0"/>
              <a:t> Гледање у особу која говори и праћење инструкција.</a:t>
            </a:r>
          </a:p>
          <a:p>
            <a:r>
              <a:rPr lang="ru-RU" b="1" dirty="0"/>
              <a:t>Тражење помоћи:</a:t>
            </a:r>
            <a:r>
              <a:rPr lang="ru-RU" dirty="0"/>
              <a:t> Храброст да се подигне рука и каже „Не разумем” или „Треба ми помоћ”.</a:t>
            </a:r>
          </a:p>
          <a:p>
            <a:r>
              <a:rPr lang="ru-RU" b="1" dirty="0"/>
              <a:t>Поштовање правила:</a:t>
            </a:r>
            <a:r>
              <a:rPr lang="ru-RU" dirty="0"/>
              <a:t> Разумевање да правила (нпр. тишина током часа) важе за све подједнако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sr-Cyrl-CS" b="1" dirty="0"/>
              <a:t>Решавање проблема (Без суза и туче)</a:t>
            </a:r>
          </a:p>
          <a:p>
            <a:r>
              <a:rPr lang="sr-Cyrl-CS" dirty="0"/>
              <a:t>Конфликти су природни, али начин на који се решавају је научена вештина:</a:t>
            </a:r>
          </a:p>
          <a:p>
            <a:r>
              <a:rPr lang="sr-Cyrl-CS" b="1" dirty="0"/>
              <a:t>Коришћење „Ја-порука”:</a:t>
            </a:r>
            <a:r>
              <a:rPr lang="sr-Cyrl-CS" dirty="0"/>
              <a:t> „Смета ми када ми узмеш гумицу без питања” уместо „Ти си лош”.</a:t>
            </a:r>
          </a:p>
          <a:p>
            <a:r>
              <a:rPr lang="sr-Cyrl-CS" b="1" dirty="0"/>
              <a:t>Компромис:</a:t>
            </a:r>
            <a:r>
              <a:rPr lang="sr-Cyrl-CS" dirty="0"/>
              <a:t> Проналажење решења којим су оба детета задовољна.</a:t>
            </a:r>
          </a:p>
          <a:p>
            <a:r>
              <a:rPr lang="sr-Cyrl-CS" b="1" dirty="0"/>
              <a:t>Препознавање емоција:</a:t>
            </a:r>
            <a:r>
              <a:rPr lang="sr-Cyrl-CS" dirty="0"/>
              <a:t> Именовање осећања (бес, туга, разочарање) пре него што она прерасту у агресију.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9074639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129" y="624110"/>
            <a:ext cx="10153484" cy="1280890"/>
          </a:xfrm>
        </p:spPr>
        <p:txBody>
          <a:bodyPr/>
          <a:lstStyle/>
          <a:p>
            <a:r>
              <a:rPr lang="sr-Cyrl-RS" dirty="0" smtClean="0"/>
              <a:t>Како родитељи могу да помогну деци да се припреме</a:t>
            </a:r>
            <a:endParaRPr lang="sr-Latn-R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1128" y="2133600"/>
            <a:ext cx="10153484" cy="3777622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Друштвене игре:</a:t>
            </a:r>
            <a:r>
              <a:rPr lang="ru-RU" dirty="0"/>
              <a:t> Игре попут „Не љути се човече” уче дете како да достојанствено губи и поштује правила.</a:t>
            </a:r>
          </a:p>
          <a:p>
            <a:r>
              <a:rPr lang="ru-RU" b="1" dirty="0"/>
              <a:t>Игра улога (Role-play):</a:t>
            </a:r>
            <a:r>
              <a:rPr lang="ru-RU" dirty="0"/>
              <a:t> Вежбајте ситуације: „Шта би рекао ако неко </a:t>
            </a:r>
            <a:r>
              <a:rPr lang="sr-Cyrl-RS" dirty="0" smtClean="0"/>
              <a:t>поруши све са твоје клупе</a:t>
            </a:r>
          </a:p>
          <a:p>
            <a:r>
              <a:rPr lang="ru-RU" b="1" dirty="0" smtClean="0"/>
              <a:t>Модел </a:t>
            </a:r>
            <a:r>
              <a:rPr lang="ru-RU" b="1" dirty="0"/>
              <a:t>понашања:</a:t>
            </a:r>
            <a:r>
              <a:rPr lang="ru-RU" dirty="0"/>
              <a:t> Дете посматра како ви разговарате са комшијама, продавцима и пријатељима.</a:t>
            </a:r>
          </a:p>
          <a:p>
            <a:r>
              <a:rPr lang="ru-RU" b="1" dirty="0"/>
              <a:t>Допустите им да погреше:</a:t>
            </a:r>
            <a:r>
              <a:rPr lang="ru-RU" dirty="0"/>
              <a:t> Не решавајте сваки њихов мали сукоб у паркићу; пустите их да покушају сами</a:t>
            </a:r>
            <a:r>
              <a:rPr lang="ru-RU" dirty="0" smtClean="0"/>
              <a:t>.</a:t>
            </a:r>
          </a:p>
          <a:p>
            <a:endParaRPr lang="sr-Cyrl-RS" dirty="0" smtClean="0"/>
          </a:p>
          <a:p>
            <a:pPr marL="0" indent="0">
              <a:buNone/>
            </a:pPr>
            <a:r>
              <a:rPr lang="sr-Cyrl-RS" dirty="0" smtClean="0"/>
              <a:t>Дечји сукоби не настају из лоше намере већ из грубе игре, шале, непажње или тренутног нерасположења. Некад ће вашој деци бити потребно само да их саслушате, без реаговања.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84606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663" y="624110"/>
            <a:ext cx="10057949" cy="10955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Заједно на истом путу: Сарадња породице и школе</a:t>
            </a:r>
            <a:br>
              <a:rPr lang="ru-RU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696" y="1719618"/>
            <a:ext cx="10945504" cy="468118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Зашто је сарадња неопходна?</a:t>
            </a:r>
          </a:p>
          <a:p>
            <a:r>
              <a:rPr lang="ru-RU" dirty="0"/>
              <a:t>Школа и дом нису два одвојена света. Сарадња доноси:</a:t>
            </a:r>
          </a:p>
          <a:p>
            <a:r>
              <a:rPr lang="ru-RU" b="1" dirty="0"/>
              <a:t>Емоционалну сигурност:</a:t>
            </a:r>
            <a:r>
              <a:rPr lang="ru-RU" dirty="0"/>
              <a:t> Дете види да одрасли којима верује међусобно комуницирају и поштују се.</a:t>
            </a:r>
          </a:p>
          <a:p>
            <a:r>
              <a:rPr lang="ru-RU" b="1" dirty="0"/>
              <a:t>Брже решавање проблема:</a:t>
            </a:r>
            <a:r>
              <a:rPr lang="ru-RU" dirty="0"/>
              <a:t> Проблеми са учењем или другарством се лакше уочавају и решавају у зачетку.</a:t>
            </a:r>
          </a:p>
          <a:p>
            <a:r>
              <a:rPr lang="ru-RU" b="1" dirty="0"/>
              <a:t>Јединствен васпитни приступ:</a:t>
            </a:r>
            <a:r>
              <a:rPr lang="ru-RU" dirty="0"/>
              <a:t> Усклађивање правила и очекивања код куће и у учионици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 smtClean="0"/>
              <a:t>Родитељи и наставници су најважнији сарадници за </a:t>
            </a:r>
            <a:r>
              <a:rPr lang="ru-RU" dirty="0" smtClean="0"/>
              <a:t>добробит </a:t>
            </a:r>
            <a:r>
              <a:rPr lang="ru-RU" dirty="0" smtClean="0"/>
              <a:t>детета, а дечји осећај да су део једне целине са једне стране даје осећај сигурности а са друге стране спречава евентуалне проблеме услед неспоразума  или  манипулације и лагања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4145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1270000" y="1119188"/>
            <a:ext cx="10234613" cy="5622806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sr-Cyrl-CS" dirty="0">
                <a:solidFill>
                  <a:schemeClr val="tx1"/>
                </a:solidFill>
                <a:latin typeface="Century Gothic" panose="020B0502020202020204" pitchFamily="34" charset="0"/>
              </a:rPr>
              <a:t>Добродошли у школу "Јелица Миловановић“, Сопот</a:t>
            </a:r>
            <a:r>
              <a:rPr lang="sr-Cyrl-CS" b="1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.</a:t>
            </a:r>
          </a:p>
          <a:p>
            <a:endParaRPr lang="sr-Cyrl-CS" b="1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sr-Latn-RS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sr-Cyrl-CS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 </a:t>
            </a:r>
            <a:endParaRPr lang="sr-Cyrl-CS" b="1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sr-Cyrl-CS" b="1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sr-Cyrl-CS" b="1" i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sr-Latn-RS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sr-Cyrl-CS" i="1" dirty="0">
                <a:solidFill>
                  <a:schemeClr val="tx1"/>
                </a:solidFill>
                <a:latin typeface="Century Gothic" panose="020B0502020202020204" pitchFamily="34" charset="0"/>
              </a:rPr>
              <a:t>Радујемо се што ће Ваше дете бити наш ученик. Очекујемо Вас 1.септембра.</a:t>
            </a:r>
            <a:endParaRPr lang="sr-Latn-RS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sr-Latn-RS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sr-Cyrl-CS" i="1" dirty="0">
                <a:solidFill>
                  <a:schemeClr val="tx1"/>
                </a:solidFill>
                <a:latin typeface="Century Gothic" panose="020B0502020202020204" pitchFamily="34" charset="0"/>
              </a:rPr>
              <a:t>До тада, подсећамо Вас на непосредну припрему за </a:t>
            </a:r>
            <a:r>
              <a:rPr lang="sr-Cyrl-CS" i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школу</a:t>
            </a:r>
            <a:endParaRPr lang="sr-Cyrl-RS" i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sr-Cyrl-RS" b="1" i="1" dirty="0" smtClean="0">
              <a:latin typeface="Century Gothic" panose="020B0502020202020204" pitchFamily="34" charset="0"/>
            </a:endParaRPr>
          </a:p>
          <a:p>
            <a:r>
              <a:rPr lang="ru-RU" dirty="0" smtClean="0">
                <a:solidFill>
                  <a:srgbClr val="1F1F1F"/>
                </a:solidFill>
                <a:latin typeface="Century Gothic" panose="020B0502020202020204" pitchFamily="34" charset="0"/>
              </a:rPr>
              <a:t>Циљ </a:t>
            </a:r>
            <a:r>
              <a:rPr lang="ru-RU" dirty="0">
                <a:solidFill>
                  <a:srgbClr val="1F1F1F"/>
                </a:solidFill>
                <a:latin typeface="Century Gothic" panose="020B0502020202020204" pitchFamily="34" charset="0"/>
              </a:rPr>
              <a:t>презентације – </a:t>
            </a:r>
            <a:r>
              <a:rPr lang="ru-RU" dirty="0" smtClean="0">
                <a:solidFill>
                  <a:srgbClr val="1F1F1F"/>
                </a:solidFill>
                <a:latin typeface="Century Gothic" panose="020B0502020202020204" pitchFamily="34" charset="0"/>
              </a:rPr>
              <a:t>Основне информације и пружање практичних </a:t>
            </a:r>
            <a:r>
              <a:rPr lang="ru-RU" dirty="0">
                <a:solidFill>
                  <a:srgbClr val="1F1F1F"/>
                </a:solidFill>
                <a:latin typeface="Century Gothic" panose="020B0502020202020204" pitchFamily="34" charset="0"/>
              </a:rPr>
              <a:t>савета и смерница како би се дете лакше прилагодило на нове обавезе. Ово је прилика за јачање </a:t>
            </a:r>
            <a:r>
              <a:rPr lang="ru-RU" dirty="0" smtClean="0">
                <a:solidFill>
                  <a:srgbClr val="1F1F1F"/>
                </a:solidFill>
                <a:latin typeface="Century Gothic" panose="020B0502020202020204" pitchFamily="34" charset="0"/>
              </a:rPr>
              <a:t>партнерства породице и школе и пружање потпуне подршке детету у овом периоду</a:t>
            </a:r>
            <a:endParaRPr lang="sr-Cyrl-RS" b="1" i="1" dirty="0">
              <a:latin typeface="Century Gothic" panose="020B0502020202020204" pitchFamily="34" charset="0"/>
            </a:endParaRPr>
          </a:p>
        </p:txBody>
      </p:sp>
      <p:sp>
        <p:nvSpPr>
          <p:cNvPr id="6" name="Smiley Face 5"/>
          <p:cNvSpPr/>
          <p:nvPr/>
        </p:nvSpPr>
        <p:spPr>
          <a:xfrm>
            <a:off x="4380930" y="1692322"/>
            <a:ext cx="2565779" cy="1746913"/>
          </a:xfrm>
          <a:prstGeom prst="smileyFac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483875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901" y="624110"/>
            <a:ext cx="9989711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Најчешће грешке у сарадњи</a:t>
            </a:r>
            <a:br>
              <a:rPr lang="ru-RU" b="1" dirty="0"/>
            </a:br>
            <a:r>
              <a:rPr lang="ru-RU" dirty="0"/>
              <a:t>Шта треба избегавати:</a:t>
            </a:r>
            <a:br>
              <a:rPr lang="ru-RU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3582" y="2133599"/>
            <a:ext cx="10481030" cy="4567451"/>
          </a:xfrm>
        </p:spPr>
        <p:txBody>
          <a:bodyPr/>
          <a:lstStyle/>
          <a:p>
            <a:r>
              <a:rPr lang="ru-RU" b="1" dirty="0" smtClean="0"/>
              <a:t>Пребацивање </a:t>
            </a:r>
            <a:r>
              <a:rPr lang="ru-RU" b="1" dirty="0"/>
              <a:t>одговорности:</a:t>
            </a:r>
            <a:r>
              <a:rPr lang="ru-RU" dirty="0"/>
              <a:t> „Школа је ту да га научи” или „Код куће је он супер, </a:t>
            </a:r>
            <a:r>
              <a:rPr lang="ru-RU" dirty="0" smtClean="0"/>
              <a:t>у школи се збуни и не зна/ не ради то</a:t>
            </a:r>
          </a:p>
          <a:p>
            <a:r>
              <a:rPr lang="ru-RU" b="1" dirty="0" smtClean="0"/>
              <a:t>Критиковање </a:t>
            </a:r>
            <a:r>
              <a:rPr lang="ru-RU" b="1" dirty="0"/>
              <a:t>учитеља пред дететом:</a:t>
            </a:r>
            <a:r>
              <a:rPr lang="ru-RU" dirty="0"/>
              <a:t> Тиме се руши ауторитет особе која ће детету бити водећа фигура наредне четири године.</a:t>
            </a:r>
          </a:p>
          <a:p>
            <a:r>
              <a:rPr lang="ru-RU" b="1" dirty="0"/>
              <a:t>Претерано заштитнички став:</a:t>
            </a:r>
            <a:r>
              <a:rPr lang="ru-RU" dirty="0"/>
              <a:t> Дозволите детету да само решава мање препреке, уз подршку и вас и учитеља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Незаинтересованост , умањивање значаја  </a:t>
            </a:r>
            <a:r>
              <a:rPr lang="ru-RU" dirty="0" smtClean="0"/>
              <a:t>- МА НИЈЕ ТО НИШТА, ТО СУ ДЕЧЈЕ ГЛУПОСТИ</a:t>
            </a:r>
            <a:endParaRPr lang="ru-RU" dirty="0"/>
          </a:p>
          <a:p>
            <a:r>
              <a:rPr lang="sr-Cyrl-RS" b="1" dirty="0" smtClean="0"/>
              <a:t>Очекивање негативног кад дође до неспоразума</a:t>
            </a:r>
          </a:p>
          <a:p>
            <a:r>
              <a:rPr lang="sr-Cyrl-RS" b="1" dirty="0" smtClean="0"/>
              <a:t>Очекивање да је учитељ доступан 24/7 </a:t>
            </a:r>
            <a:endParaRPr lang="sr-Cyrl-RS" b="1" dirty="0" smtClean="0"/>
          </a:p>
          <a:p>
            <a:r>
              <a:rPr lang="sr-Cyrl-RS" b="1" dirty="0" err="1" smtClean="0"/>
              <a:t>Самооптуживање</a:t>
            </a:r>
            <a:r>
              <a:rPr lang="sr-Cyrl-RS" b="1" dirty="0" smtClean="0"/>
              <a:t> – </a:t>
            </a:r>
            <a:r>
              <a:rPr lang="sr-Cyrl-RS" dirty="0" smtClean="0"/>
              <a:t>ја сам крив / крива за неки преступ или грешку  мог детета</a:t>
            </a: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382489726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0311" y="624110"/>
            <a:ext cx="10044302" cy="1280890"/>
          </a:xfrm>
        </p:spPr>
        <p:txBody>
          <a:bodyPr>
            <a:normAutofit/>
          </a:bodyPr>
          <a:lstStyle/>
          <a:p>
            <a:r>
              <a:rPr lang="ru-RU" dirty="0" smtClean="0"/>
              <a:t>.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0311" y="1255594"/>
            <a:ext cx="10044301" cy="4655628"/>
          </a:xfrm>
        </p:spPr>
        <p:txBody>
          <a:bodyPr/>
          <a:lstStyle/>
          <a:p>
            <a:pPr algn="ctr"/>
            <a:r>
              <a:rPr lang="ru-RU" sz="3600" dirty="0"/>
              <a:t>Полазак у школу је почетак дугогодишњег путовања. Нека то путовање почне међусобним разумевањем, отвореношћу и заједничким циљем – а то је срећно и успешно дете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801125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959" y="624109"/>
            <a:ext cx="10030654" cy="1696009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Полазак у први разред је развојна траума за дете без обзира на околности, карактеристике детета и породице и индивидуалних разлика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3959" y="2483892"/>
            <a:ext cx="10030653" cy="4012441"/>
          </a:xfrm>
        </p:spPr>
        <p:txBody>
          <a:bodyPr/>
          <a:lstStyle/>
          <a:p>
            <a:endParaRPr lang="sr-Cyrl-RS" dirty="0" smtClean="0"/>
          </a:p>
          <a:p>
            <a:r>
              <a:rPr lang="sr-Cyrl-RS" dirty="0" smtClean="0"/>
              <a:t>Од детета се приликом поласка у први разред захтева прилагођавање, учење како експлицитних тако и неписаних правила међусобне комуникације, развијање радних навика, стила учења и усвајање нове дневне рутине .</a:t>
            </a:r>
          </a:p>
          <a:p>
            <a:endParaRPr lang="sr-Cyrl-RS" dirty="0"/>
          </a:p>
          <a:p>
            <a:r>
              <a:rPr lang="ru-RU" dirty="0"/>
              <a:t>Сарадња између породице и школе је „мост” преко којег дете прелази из безбрижног детињства у свет обавеза. Када родитељи и учитељи наступају као тим, дете се осећа сигурно и подржано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 smtClean="0"/>
              <a:t>Поред физичке спремности и општег здравственг стања детета, а без обзира на индивидуалне капацитете ученика одређене појаве су од значаја за све ученике 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00258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607" y="624110"/>
            <a:ext cx="10017006" cy="187343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Најважнији чиниоци који ће олакшати (или у случају тешкоћа отежати) улаз детета у школски систем и прилагођавање на школски живот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7607" y="3057098"/>
            <a:ext cx="10017005" cy="2854123"/>
          </a:xfrm>
        </p:spPr>
        <p:txBody>
          <a:bodyPr/>
          <a:lstStyle/>
          <a:p>
            <a:r>
              <a:rPr lang="sr-Cyrl-RS" dirty="0"/>
              <a:t> </a:t>
            </a:r>
            <a:r>
              <a:rPr lang="sr-Cyrl-RS" dirty="0" smtClean="0"/>
              <a:t>ПРАВИЛАН РАЗВОЈ ГОВОРА И МОГУЋЕ ТЕШКОЋЕ У ГОВОРУ </a:t>
            </a:r>
          </a:p>
          <a:p>
            <a:endParaRPr lang="sr-Cyrl-RS" dirty="0"/>
          </a:p>
          <a:p>
            <a:r>
              <a:rPr lang="sr-Cyrl-RS" dirty="0" smtClean="0"/>
              <a:t>РАЗВОЈ МОТОРИКЕ А ПРЕ СВЕГА ГРАФОМОТОРИКЕ   (ФИНИХ ПОКРЕТА РУКОМ)</a:t>
            </a:r>
          </a:p>
          <a:p>
            <a:endParaRPr lang="sr-Cyrl-RS" dirty="0"/>
          </a:p>
          <a:p>
            <a:r>
              <a:rPr lang="sr-Cyrl-RS" dirty="0" smtClean="0"/>
              <a:t>СТЕПЕН РАЗВИЈЕНОСТИ СОЦИЈАЛНИХ ВЕШТИНА ДЕТЕТА </a:t>
            </a:r>
          </a:p>
        </p:txBody>
      </p:sp>
    </p:spTree>
    <p:extLst>
      <p:ext uri="{BB962C8B-B14F-4D97-AF65-F5344CB8AC3E}">
        <p14:creationId xmlns:p14="http://schemas.microsoft.com/office/powerpoint/2010/main" val="16820842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6883" y="705996"/>
            <a:ext cx="10208075" cy="1280890"/>
          </a:xfrm>
        </p:spPr>
        <p:txBody>
          <a:bodyPr/>
          <a:lstStyle/>
          <a:p>
            <a:pPr algn="ctr"/>
            <a:r>
              <a:rPr lang="sr-Cyrl-RS" dirty="0" smtClean="0"/>
              <a:t>РАЗВОЈ ГОВОРА, ИЗГОВОР ГЛАСОВА И БОГАТСТВО РЕЧНИКА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7230" y="2133600"/>
            <a:ext cx="10467382" cy="4390030"/>
          </a:xfrm>
        </p:spPr>
        <p:txBody>
          <a:bodyPr>
            <a:normAutofit/>
          </a:bodyPr>
          <a:lstStyle/>
          <a:p>
            <a:r>
              <a:rPr lang="ru-RU" dirty="0"/>
              <a:t>Језик је основни алат за учење. Развијен говор омогућава:</a:t>
            </a:r>
          </a:p>
          <a:p>
            <a:r>
              <a:rPr lang="ru-RU" b="1" dirty="0"/>
              <a:t>Разумевање настава:</a:t>
            </a:r>
            <a:r>
              <a:rPr lang="ru-RU" dirty="0"/>
              <a:t> Дете мора да разуме налоге учитеља ("Отвори свеску на страни 10, нацртај плави круг</a:t>
            </a:r>
            <a:r>
              <a:rPr lang="ru-RU" dirty="0" smtClean="0"/>
              <a:t>...").</a:t>
            </a:r>
            <a:endParaRPr lang="ru-RU" dirty="0"/>
          </a:p>
          <a:p>
            <a:r>
              <a:rPr lang="ru-RU" b="1" dirty="0"/>
              <a:t>Изражавање мисли:</a:t>
            </a:r>
            <a:r>
              <a:rPr lang="ru-RU" dirty="0"/>
              <a:t> Способност да дете каже шта му треба, шта је научило или шта га мучи</a:t>
            </a:r>
            <a:r>
              <a:rPr lang="ru-RU" dirty="0" smtClean="0"/>
              <a:t>. И не само изражавање. Човек је биће које размишљау речима.Унутрашњи свет може осиромашити ако дтет нема реч којм би нешто осмислило</a:t>
            </a:r>
            <a:endParaRPr lang="ru-RU" dirty="0"/>
          </a:p>
          <a:p>
            <a:r>
              <a:rPr lang="ru-RU" b="1" dirty="0"/>
              <a:t>Социјализацију:</a:t>
            </a:r>
            <a:r>
              <a:rPr lang="ru-RU" dirty="0"/>
              <a:t> Стварање пријатељстава кроз јасну комуникацију</a:t>
            </a:r>
            <a:r>
              <a:rPr lang="ru-RU" dirty="0" smtClean="0"/>
              <a:t>.  Деца којатешко изговарају гласове ће се повлачити из комуникације услед осећаја стида </a:t>
            </a:r>
            <a:endParaRPr lang="ru-RU" dirty="0"/>
          </a:p>
          <a:p>
            <a:r>
              <a:rPr lang="ru-RU" b="1" dirty="0"/>
              <a:t>Подлогу за писање и читање:</a:t>
            </a:r>
            <a:r>
              <a:rPr lang="ru-RU" dirty="0"/>
              <a:t> Како дете говори, тако ће најчешће и </a:t>
            </a:r>
            <a:r>
              <a:rPr lang="ru-RU" dirty="0" smtClean="0"/>
              <a:t>писати. Дете које не познаје све глаасове не може научити ни та слова.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7280682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7857" y="583167"/>
            <a:ext cx="9580278" cy="1280890"/>
          </a:xfrm>
        </p:spPr>
        <p:txBody>
          <a:bodyPr>
            <a:normAutofit fontScale="90000"/>
          </a:bodyPr>
          <a:lstStyle/>
          <a:p>
            <a:r>
              <a:rPr lang="ru-RU" dirty="0"/>
              <a:t>Говор није само правилан изговор гласова. Он обухвата:</a:t>
            </a:r>
            <a:br>
              <a:rPr lang="ru-RU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2323" y="2392908"/>
            <a:ext cx="9566629" cy="3777622"/>
          </a:xfrm>
        </p:spPr>
        <p:txBody>
          <a:bodyPr/>
          <a:lstStyle/>
          <a:p>
            <a:r>
              <a:rPr lang="ru-RU" b="1" dirty="0" smtClean="0"/>
              <a:t>Артикулацију</a:t>
            </a:r>
            <a:r>
              <a:rPr lang="ru-RU" b="1" dirty="0"/>
              <a:t>:</a:t>
            </a:r>
            <a:r>
              <a:rPr lang="ru-RU" dirty="0"/>
              <a:t> Правилан изговор свих гласова српског језика (Ч, Џ, Ш, Ж, Р, Љ, Њ морају бити чисти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b="1" dirty="0"/>
              <a:t>Речник:</a:t>
            </a:r>
            <a:r>
              <a:rPr lang="ru-RU" dirty="0"/>
              <a:t> Богат фонд речи (дете користи именице, глаголе, придеве, прилоге</a:t>
            </a:r>
            <a:r>
              <a:rPr lang="ru-RU" dirty="0" smtClean="0"/>
              <a:t>).</a:t>
            </a:r>
          </a:p>
          <a:p>
            <a:endParaRPr lang="ru-RU" dirty="0"/>
          </a:p>
          <a:p>
            <a:r>
              <a:rPr lang="ru-RU" b="1" dirty="0"/>
              <a:t>Граматику:</a:t>
            </a:r>
            <a:r>
              <a:rPr lang="ru-RU" dirty="0"/>
              <a:t> Правилна употреба падежа, родова, множине и времена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b="1" dirty="0"/>
              <a:t>Нарацију:</a:t>
            </a:r>
            <a:r>
              <a:rPr lang="ru-RU" dirty="0"/>
              <a:t> Способност да преприча догађај или кратку причу логичким редоследом.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493388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733" y="624110"/>
            <a:ext cx="10252880" cy="1280890"/>
          </a:xfrm>
        </p:spPr>
        <p:txBody>
          <a:bodyPr/>
          <a:lstStyle/>
          <a:p>
            <a:pPr algn="ctr"/>
            <a:r>
              <a:rPr lang="sr-Cyrl-RS" dirty="0" smtClean="0"/>
              <a:t>Мало разјашњење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733" y="1719618"/>
            <a:ext cx="10252880" cy="4708477"/>
          </a:xfrm>
        </p:spPr>
        <p:txBody>
          <a:bodyPr>
            <a:normAutofit fontScale="92500" lnSpcReduction="10000"/>
          </a:bodyPr>
          <a:lstStyle/>
          <a:p>
            <a:r>
              <a:rPr lang="sr-Cyrl-RS" dirty="0" smtClean="0"/>
              <a:t>Уколико се дете мучи са пар гласова ( Р / Л) , ( Ч/Ћ)  то неће представљати проблем. То може и да се исправи кроз редован говор</a:t>
            </a:r>
          </a:p>
          <a:p>
            <a:endParaRPr lang="sr-Cyrl-RS" dirty="0"/>
          </a:p>
          <a:p>
            <a:r>
              <a:rPr lang="sr-Cyrl-RS" dirty="0" smtClean="0"/>
              <a:t>Међутим ако дете не изговара целе групе гласова, нарочито вокала , користи показни гест, назива предмете ОНО, користи сопствене измишљене речи, </a:t>
            </a:r>
            <a:r>
              <a:rPr lang="sr-Cyrl-RS" b="1" u="sng" dirty="0" smtClean="0"/>
              <a:t>неопходан је ХИТАН логопедски третман.</a:t>
            </a:r>
          </a:p>
          <a:p>
            <a:endParaRPr lang="sr-Cyrl-RS" dirty="0"/>
          </a:p>
          <a:p>
            <a:r>
              <a:rPr lang="sr-Cyrl-RS" dirty="0" smtClean="0"/>
              <a:t>Тешкоћа у говору код детета нормалних интелектуалних капацитета у </a:t>
            </a:r>
            <a:r>
              <a:rPr lang="sr-Cyrl-RS" dirty="0" err="1" smtClean="0"/>
              <a:t>ппредшколском</a:t>
            </a:r>
            <a:r>
              <a:rPr lang="sr-Cyrl-RS" dirty="0" smtClean="0"/>
              <a:t> узрасту може хендикепирати дете за цео живот и то на два начина:</a:t>
            </a:r>
          </a:p>
          <a:p>
            <a:r>
              <a:rPr lang="sr-Cyrl-RS" dirty="0" smtClean="0"/>
              <a:t>Социјални развој ( одбијање комуникације)</a:t>
            </a:r>
          </a:p>
          <a:p>
            <a:r>
              <a:rPr lang="sr-Cyrl-RS" dirty="0" smtClean="0"/>
              <a:t>Интелектуални развој ( зауставља правилан интелектуални развој јер омета процес размишљања а не само учење читања и писања </a:t>
            </a:r>
          </a:p>
          <a:p>
            <a:endParaRPr lang="sr-Cyrl-RS" dirty="0"/>
          </a:p>
          <a:p>
            <a:r>
              <a:rPr lang="sr-Cyrl-RS" dirty="0" smtClean="0"/>
              <a:t>Тешкоћа у говор може настати и услед физичких сметњи ( положај језика, распоред зуба, крајници, девијација носа) па је потребан и преглед оториноларинголога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55768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1129" y="624110"/>
            <a:ext cx="10153484" cy="1280890"/>
          </a:xfrm>
        </p:spPr>
        <p:txBody>
          <a:bodyPr/>
          <a:lstStyle/>
          <a:p>
            <a:r>
              <a:rPr lang="ru-RU" b="1" dirty="0"/>
              <a:t>Како подстаћи развој говора код куће?</a:t>
            </a:r>
            <a:br>
              <a:rPr lang="ru-RU" b="1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129" y="2133600"/>
            <a:ext cx="10153483" cy="4130722"/>
          </a:xfrm>
        </p:spPr>
        <p:txBody>
          <a:bodyPr/>
          <a:lstStyle/>
          <a:p>
            <a:r>
              <a:rPr lang="ru-RU" b="1" dirty="0" smtClean="0"/>
              <a:t>Читајте </a:t>
            </a:r>
            <a:r>
              <a:rPr lang="ru-RU" b="1" dirty="0"/>
              <a:t>свакодневно:</a:t>
            </a:r>
            <a:r>
              <a:rPr lang="ru-RU" dirty="0"/>
              <a:t> Након читања, постављајте питања: "Шта је урадио зека?", "Како се завршила прича?".</a:t>
            </a:r>
          </a:p>
          <a:p>
            <a:r>
              <a:rPr lang="ru-RU" b="1" dirty="0"/>
              <a:t>Проширујте дечије реченице:</a:t>
            </a:r>
            <a:r>
              <a:rPr lang="ru-RU" dirty="0"/>
              <a:t> Ако дете каже "Иде ауто", ви реците "Да, иде велики црвени ауто брзо улицом".</a:t>
            </a:r>
          </a:p>
          <a:p>
            <a:r>
              <a:rPr lang="ru-RU" b="1" dirty="0"/>
              <a:t>Игре речима:</a:t>
            </a:r>
            <a:r>
              <a:rPr lang="ru-RU" dirty="0"/>
              <a:t> На слово на слово, смишљање рима, опис предмета (нпр. "Погоди шта је: округло је, воће је, слатко је и црвено").</a:t>
            </a:r>
          </a:p>
          <a:p>
            <a:r>
              <a:rPr lang="ru-RU" b="1" dirty="0"/>
              <a:t>Искључите </a:t>
            </a:r>
            <a:r>
              <a:rPr lang="ru-RU" b="1" dirty="0" smtClean="0"/>
              <a:t>екране колико је могуће :</a:t>
            </a:r>
            <a:r>
              <a:rPr lang="ru-RU" dirty="0" smtClean="0"/>
              <a:t> </a:t>
            </a:r>
            <a:r>
              <a:rPr lang="ru-RU" dirty="0"/>
              <a:t>ТВ и мобилни телефони су пасивни медији; говор се развија само кроз живу интеракцију "лицем у лице</a:t>
            </a:r>
            <a:r>
              <a:rPr lang="ru-RU" dirty="0" smtClean="0"/>
              <a:t>".</a:t>
            </a:r>
          </a:p>
          <a:p>
            <a:r>
              <a:rPr lang="ru-RU" dirty="0" smtClean="0"/>
              <a:t>Ако дете већ користи телефон/ таблет </a:t>
            </a:r>
            <a:r>
              <a:rPr lang="ru-RU" b="1" u="sng" dirty="0" smtClean="0"/>
              <a:t>инсталирајте неку апликацију за учење речи </a:t>
            </a:r>
            <a:r>
              <a:rPr lang="ru-RU" dirty="0" smtClean="0"/>
              <a:t>и користите је прво заједно па онда и дете и самостално</a:t>
            </a:r>
            <a:endParaRPr lang="ru-RU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3753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8107" y="624110"/>
            <a:ext cx="9416505" cy="1280890"/>
          </a:xfrm>
        </p:spPr>
        <p:txBody>
          <a:bodyPr/>
          <a:lstStyle/>
          <a:p>
            <a:r>
              <a:rPr lang="ru-RU" b="1" dirty="0"/>
              <a:t>Шта је заправо графомоторика?</a:t>
            </a:r>
            <a:br>
              <a:rPr lang="ru-RU" b="1" dirty="0"/>
            </a:b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129" y="1733265"/>
            <a:ext cx="10153484" cy="4708477"/>
          </a:xfrm>
        </p:spPr>
        <p:txBody>
          <a:bodyPr>
            <a:normAutofit/>
          </a:bodyPr>
          <a:lstStyle/>
          <a:p>
            <a:r>
              <a:rPr lang="ru-RU" b="1" dirty="0" smtClean="0"/>
              <a:t>Дефиниција</a:t>
            </a:r>
            <a:r>
              <a:rPr lang="ru-RU" b="1" dirty="0"/>
              <a:t>:</a:t>
            </a:r>
            <a:r>
              <a:rPr lang="ru-RU" dirty="0"/>
              <a:t> Графомоторика је сложена психомоторна активност која обухвата способност држања оловке, контролу покрета руке, шаке и прстију, као и координацију око-рука.</a:t>
            </a:r>
          </a:p>
          <a:p>
            <a:r>
              <a:rPr lang="ru-RU" b="1" dirty="0"/>
              <a:t>Кључни елементи:</a:t>
            </a:r>
            <a:endParaRPr lang="ru-RU" dirty="0"/>
          </a:p>
          <a:p>
            <a:pPr lvl="1"/>
            <a:r>
              <a:rPr lang="ru-RU" b="1" dirty="0"/>
              <a:t>Фина моторика:</a:t>
            </a:r>
            <a:r>
              <a:rPr lang="ru-RU" dirty="0"/>
              <a:t> Употреба ситних мишића шаке и прстију.</a:t>
            </a:r>
          </a:p>
          <a:p>
            <a:pPr lvl="1"/>
            <a:r>
              <a:rPr lang="ru-RU" b="1" dirty="0"/>
              <a:t>Окуломоторна координација:</a:t>
            </a:r>
            <a:r>
              <a:rPr lang="ru-RU" dirty="0"/>
              <a:t> Усклађеност онога што око види са оним што рука ради.</a:t>
            </a:r>
          </a:p>
          <a:p>
            <a:pPr lvl="1"/>
            <a:r>
              <a:rPr lang="ru-RU" b="1" dirty="0"/>
              <a:t>Визуелна перцепција:</a:t>
            </a:r>
            <a:r>
              <a:rPr lang="ru-RU" dirty="0"/>
              <a:t> Препознавање и тумачење </a:t>
            </a:r>
            <a:r>
              <a:rPr lang="ru-RU" dirty="0" smtClean="0"/>
              <a:t>облика</a:t>
            </a:r>
          </a:p>
          <a:p>
            <a:pPr lvl="1"/>
            <a:endParaRPr lang="ru-RU" dirty="0"/>
          </a:p>
          <a:p>
            <a:pPr marL="457200" lvl="1" indent="0">
              <a:buNone/>
            </a:pPr>
            <a:r>
              <a:rPr lang="ru-RU" dirty="0" smtClean="0"/>
              <a:t>Коришћење шаке није само физичка радња то је психолошка функција и једна је од активности које се налакше увежба </a:t>
            </a:r>
          </a:p>
          <a:p>
            <a:pPr marL="457200" lvl="1" indent="0">
              <a:buNone/>
            </a:pPr>
            <a:r>
              <a:rPr lang="ru-RU" dirty="0"/>
              <a:t> </a:t>
            </a:r>
            <a:r>
              <a:rPr lang="ru-RU" dirty="0" smtClean="0"/>
              <a:t>Са друге стране писање је ментална активност која дубински обрађује оно о чему се пише, па је писање, поред читања једна од најважнијих школских активнсти.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21944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</TotalTime>
  <Words>1877</Words>
  <Application>Microsoft Office PowerPoint</Application>
  <PresentationFormat>Widescreen</PresentationFormat>
  <Paragraphs>190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Century Gothic</vt:lpstr>
      <vt:lpstr>Google Sans Text</vt:lpstr>
      <vt:lpstr>Wingdings 3</vt:lpstr>
      <vt:lpstr>Wisp</vt:lpstr>
      <vt:lpstr>Припрема деце за полазак у први разред</vt:lpstr>
      <vt:lpstr>PowerPoint Presentation</vt:lpstr>
      <vt:lpstr>Полазак у први разред је развојна траума за дете без обзира на околности, карактеристике детета и породице и индивидуалних разлика </vt:lpstr>
      <vt:lpstr>Најважнији чиниоци који ће олакшати (или у случају тешкоћа отежати) улаз детета у школски систем и прилагођавање на школски живот</vt:lpstr>
      <vt:lpstr>РАЗВОЈ ГОВОРА, ИЗГОВОР ГЛАСОВА И БОГАТСТВО РЕЧНИКА </vt:lpstr>
      <vt:lpstr>Говор није само правилан изговор гласова. Он обухвата: </vt:lpstr>
      <vt:lpstr>Мало разјашњење</vt:lpstr>
      <vt:lpstr>Како подстаћи развој говора код куће? </vt:lpstr>
      <vt:lpstr>Шта је заправо графомоторика? </vt:lpstr>
      <vt:lpstr>Кратка табела да родитељи стекну увид где се њихово дете нала</vt:lpstr>
      <vt:lpstr>Могуће тешкоће</vt:lpstr>
      <vt:lpstr>ДИСГРАФИЈА</vt:lpstr>
      <vt:lpstr>PowerPoint Presentation</vt:lpstr>
      <vt:lpstr>Како подржати развој код куће? (ПРАКТИЧНИ САВЕТИ), важи и за децу са дисграфијом </vt:lpstr>
      <vt:lpstr>Социјалне вештине (са нагласком на вештине, које се уче и вежбају )</vt:lpstr>
      <vt:lpstr>PowerPoint Presentation</vt:lpstr>
      <vt:lpstr>PowerPoint Presentation</vt:lpstr>
      <vt:lpstr>Како родитељи могу да помогну деци да се припреме</vt:lpstr>
      <vt:lpstr>Заједно на истом путу: Сарадња породице и школе </vt:lpstr>
      <vt:lpstr>Најчешће грешке у сарадњи Шта треба избегавати: </vt:lpstr>
      <vt:lpstr>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Припрема деце за полазак у први разред</dc:title>
  <dc:creator>DELL-PSIHOLOG</dc:creator>
  <cp:lastModifiedBy>DELL-PSIHOLOG</cp:lastModifiedBy>
  <cp:revision>17</cp:revision>
  <cp:lastPrinted>2026-03-31T13:13:04Z</cp:lastPrinted>
  <dcterms:created xsi:type="dcterms:W3CDTF">2026-03-30T11:05:48Z</dcterms:created>
  <dcterms:modified xsi:type="dcterms:W3CDTF">2026-03-31T13:44:37Z</dcterms:modified>
</cp:coreProperties>
</file>